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8" r:id="rId3"/>
    <p:sldId id="260" r:id="rId4"/>
    <p:sldId id="261" r:id="rId5"/>
    <p:sldId id="270" r:id="rId6"/>
    <p:sldId id="265" r:id="rId7"/>
    <p:sldId id="267" r:id="rId8"/>
    <p:sldId id="269" r:id="rId9"/>
    <p:sldId id="268" r:id="rId10"/>
    <p:sldId id="271" r:id="rId11"/>
    <p:sldId id="272" r:id="rId12"/>
    <p:sldId id="273" r:id="rId13"/>
    <p:sldId id="274" r:id="rId14"/>
    <p:sldId id="266" r:id="rId15"/>
    <p:sldId id="275" r:id="rId16"/>
    <p:sldId id="276" r:id="rId17"/>
    <p:sldId id="277" r:id="rId18"/>
    <p:sldId id="279" r:id="rId19"/>
    <p:sldId id="278" r:id="rId20"/>
    <p:sldId id="286" r:id="rId21"/>
    <p:sldId id="287" r:id="rId22"/>
    <p:sldId id="280" r:id="rId23"/>
    <p:sldId id="281" r:id="rId24"/>
    <p:sldId id="288" r:id="rId25"/>
    <p:sldId id="289" r:id="rId26"/>
    <p:sldId id="291" r:id="rId27"/>
    <p:sldId id="282" r:id="rId28"/>
    <p:sldId id="300" r:id="rId29"/>
    <p:sldId id="301" r:id="rId30"/>
    <p:sldId id="303" r:id="rId31"/>
    <p:sldId id="297" r:id="rId32"/>
    <p:sldId id="295" r:id="rId33"/>
    <p:sldId id="299" r:id="rId34"/>
    <p:sldId id="304" r:id="rId35"/>
    <p:sldId id="283" r:id="rId36"/>
    <p:sldId id="292" r:id="rId37"/>
    <p:sldId id="293" r:id="rId38"/>
    <p:sldId id="298" r:id="rId39"/>
    <p:sldId id="305" r:id="rId40"/>
    <p:sldId id="306" r:id="rId41"/>
    <p:sldId id="284" r:id="rId42"/>
    <p:sldId id="308" r:id="rId43"/>
    <p:sldId id="309" r:id="rId44"/>
    <p:sldId id="311" r:id="rId45"/>
    <p:sldId id="310" r:id="rId46"/>
    <p:sldId id="285" r:id="rId47"/>
    <p:sldId id="312" r:id="rId48"/>
    <p:sldId id="313" r:id="rId49"/>
    <p:sldId id="314" r:id="rId50"/>
    <p:sldId id="315" r:id="rId51"/>
    <p:sldId id="317" r:id="rId52"/>
    <p:sldId id="307" r:id="rId53"/>
    <p:sldId id="318" r:id="rId54"/>
    <p:sldId id="319" r:id="rId55"/>
    <p:sldId id="262" r:id="rId56"/>
    <p:sldId id="26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1331"/>
    <a:srgbClr val="510D1F"/>
    <a:srgbClr val="F8E1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69" autoAdjust="0"/>
    <p:restoredTop sz="81027" autoAdjust="0"/>
  </p:normalViewPr>
  <p:slideViewPr>
    <p:cSldViewPr snapToGrid="0">
      <p:cViewPr varScale="1">
        <p:scale>
          <a:sx n="95" d="100"/>
          <a:sy n="95" d="100"/>
        </p:scale>
        <p:origin x="504" y="3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89193-F221-4D98-B480-78C3D453C2B8}" type="datetimeFigureOut">
              <a:rPr lang="hu-HU" smtClean="0"/>
              <a:t>2025. 05. 24.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A2AC1-9B22-4A82-AFC7-C0AA8AC1F0FB}" type="slidenum">
              <a:rPr lang="hu-HU" smtClean="0"/>
              <a:t>‹#›</a:t>
            </a:fld>
            <a:endParaRPr lang="hu-HU"/>
          </a:p>
        </p:txBody>
      </p:sp>
    </p:spTree>
    <p:extLst>
      <p:ext uri="{BB962C8B-B14F-4D97-AF65-F5344CB8AC3E}">
        <p14:creationId xmlns:p14="http://schemas.microsoft.com/office/powerpoint/2010/main" val="217109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1</a:t>
            </a:fld>
            <a:endParaRPr lang="hu-HU"/>
          </a:p>
        </p:txBody>
      </p:sp>
    </p:spTree>
    <p:extLst>
      <p:ext uri="{BB962C8B-B14F-4D97-AF65-F5344CB8AC3E}">
        <p14:creationId xmlns:p14="http://schemas.microsoft.com/office/powerpoint/2010/main" val="365748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4408-97BD-C7F7-2C4C-25393318117B}"/>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9EFEC523-271F-2702-4B2F-8A2135F32978}"/>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83BEAA2C-AD51-F43A-07F1-E34369ECC666}"/>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40687832-7051-4DE4-FE88-5EAE12FE0B41}"/>
              </a:ext>
            </a:extLst>
          </p:cNvPr>
          <p:cNvSpPr>
            <a:spLocks noGrp="1"/>
          </p:cNvSpPr>
          <p:nvPr>
            <p:ph type="sldNum" sz="quarter" idx="5"/>
          </p:nvPr>
        </p:nvSpPr>
        <p:spPr/>
        <p:txBody>
          <a:bodyPr/>
          <a:lstStyle/>
          <a:p>
            <a:fld id="{A80A2AC1-9B22-4A82-AFC7-C0AA8AC1F0FB}" type="slidenum">
              <a:rPr lang="hu-HU" smtClean="0"/>
              <a:t>10</a:t>
            </a:fld>
            <a:endParaRPr lang="hu-HU"/>
          </a:p>
        </p:txBody>
      </p:sp>
    </p:spTree>
    <p:extLst>
      <p:ext uri="{BB962C8B-B14F-4D97-AF65-F5344CB8AC3E}">
        <p14:creationId xmlns:p14="http://schemas.microsoft.com/office/powerpoint/2010/main" val="171969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AEAB-F2B5-0B22-7971-F8A4CF0BFC04}"/>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C8C3B74-0503-A28A-42BC-0A04ADF3036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38BABE9-593C-13C3-1D9A-13EE234660A6}"/>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C215F98C-B27F-978E-C281-43A0642A3D58}"/>
              </a:ext>
            </a:extLst>
          </p:cNvPr>
          <p:cNvSpPr>
            <a:spLocks noGrp="1"/>
          </p:cNvSpPr>
          <p:nvPr>
            <p:ph type="sldNum" sz="quarter" idx="5"/>
          </p:nvPr>
        </p:nvSpPr>
        <p:spPr/>
        <p:txBody>
          <a:bodyPr/>
          <a:lstStyle/>
          <a:p>
            <a:fld id="{A80A2AC1-9B22-4A82-AFC7-C0AA8AC1F0FB}" type="slidenum">
              <a:rPr lang="hu-HU" smtClean="0"/>
              <a:t>11</a:t>
            </a:fld>
            <a:endParaRPr lang="hu-HU"/>
          </a:p>
        </p:txBody>
      </p:sp>
    </p:spTree>
    <p:extLst>
      <p:ext uri="{BB962C8B-B14F-4D97-AF65-F5344CB8AC3E}">
        <p14:creationId xmlns:p14="http://schemas.microsoft.com/office/powerpoint/2010/main" val="3121786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FFB7-557F-1FED-3882-9573E623FA8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59C6614-2259-A44C-154F-8852EDC0425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787521A-1FE0-8395-B914-85DE8D640687}"/>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DDF53D38-D426-91E0-22DF-91D9BD2D10C9}"/>
              </a:ext>
            </a:extLst>
          </p:cNvPr>
          <p:cNvSpPr>
            <a:spLocks noGrp="1"/>
          </p:cNvSpPr>
          <p:nvPr>
            <p:ph type="sldNum" sz="quarter" idx="5"/>
          </p:nvPr>
        </p:nvSpPr>
        <p:spPr/>
        <p:txBody>
          <a:bodyPr/>
          <a:lstStyle/>
          <a:p>
            <a:fld id="{A80A2AC1-9B22-4A82-AFC7-C0AA8AC1F0FB}" type="slidenum">
              <a:rPr lang="hu-HU" smtClean="0"/>
              <a:t>12</a:t>
            </a:fld>
            <a:endParaRPr lang="hu-HU"/>
          </a:p>
        </p:txBody>
      </p:sp>
    </p:spTree>
    <p:extLst>
      <p:ext uri="{BB962C8B-B14F-4D97-AF65-F5344CB8AC3E}">
        <p14:creationId xmlns:p14="http://schemas.microsoft.com/office/powerpoint/2010/main" val="263923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DB23D-4389-6D60-BB4F-5D18E45160D4}"/>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4198F2F-A4B7-F10D-7289-975B195383EA}"/>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B20BAF5-AE19-02FD-FB08-1D00F76CDB6C}"/>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931BDCE9-FE30-8B22-1A5F-E88E7176E588}"/>
              </a:ext>
            </a:extLst>
          </p:cNvPr>
          <p:cNvSpPr>
            <a:spLocks noGrp="1"/>
          </p:cNvSpPr>
          <p:nvPr>
            <p:ph type="sldNum" sz="quarter" idx="5"/>
          </p:nvPr>
        </p:nvSpPr>
        <p:spPr/>
        <p:txBody>
          <a:bodyPr/>
          <a:lstStyle/>
          <a:p>
            <a:fld id="{A80A2AC1-9B22-4A82-AFC7-C0AA8AC1F0FB}" type="slidenum">
              <a:rPr lang="hu-HU" smtClean="0"/>
              <a:t>13</a:t>
            </a:fld>
            <a:endParaRPr lang="hu-HU"/>
          </a:p>
        </p:txBody>
      </p:sp>
    </p:spTree>
    <p:extLst>
      <p:ext uri="{BB962C8B-B14F-4D97-AF65-F5344CB8AC3E}">
        <p14:creationId xmlns:p14="http://schemas.microsoft.com/office/powerpoint/2010/main" val="821588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7C8A6-7A36-A373-6C4C-DE6928811FC8}"/>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24ABC09-4F41-FA65-4617-03C5385D8A0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2BF49FB-5903-7493-38B5-A7D67B0D00C9}"/>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0DFDE5A-A546-1D72-7C46-D5F5D0181F78}"/>
              </a:ext>
            </a:extLst>
          </p:cNvPr>
          <p:cNvSpPr>
            <a:spLocks noGrp="1"/>
          </p:cNvSpPr>
          <p:nvPr>
            <p:ph type="sldNum" sz="quarter" idx="5"/>
          </p:nvPr>
        </p:nvSpPr>
        <p:spPr/>
        <p:txBody>
          <a:bodyPr/>
          <a:lstStyle/>
          <a:p>
            <a:fld id="{A80A2AC1-9B22-4A82-AFC7-C0AA8AC1F0FB}" type="slidenum">
              <a:rPr lang="hu-HU" smtClean="0"/>
              <a:t>15</a:t>
            </a:fld>
            <a:endParaRPr lang="hu-HU"/>
          </a:p>
        </p:txBody>
      </p:sp>
    </p:spTree>
    <p:extLst>
      <p:ext uri="{BB962C8B-B14F-4D97-AF65-F5344CB8AC3E}">
        <p14:creationId xmlns:p14="http://schemas.microsoft.com/office/powerpoint/2010/main" val="1013782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CBA5-A48D-50A0-3A39-6AA71B86B2CA}"/>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EC922A8-E3E9-6C18-2462-7B73CFB0FF4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42A7092-A6D1-45FB-45B1-27221EA8CC65}"/>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8A95F615-AD8C-CFF8-AFCF-E80D63B9E413}"/>
              </a:ext>
            </a:extLst>
          </p:cNvPr>
          <p:cNvSpPr>
            <a:spLocks noGrp="1"/>
          </p:cNvSpPr>
          <p:nvPr>
            <p:ph type="sldNum" sz="quarter" idx="5"/>
          </p:nvPr>
        </p:nvSpPr>
        <p:spPr/>
        <p:txBody>
          <a:bodyPr/>
          <a:lstStyle/>
          <a:p>
            <a:fld id="{A80A2AC1-9B22-4A82-AFC7-C0AA8AC1F0FB}" type="slidenum">
              <a:rPr lang="hu-HU" smtClean="0"/>
              <a:t>17</a:t>
            </a:fld>
            <a:endParaRPr lang="hu-HU"/>
          </a:p>
        </p:txBody>
      </p:sp>
    </p:spTree>
    <p:extLst>
      <p:ext uri="{BB962C8B-B14F-4D97-AF65-F5344CB8AC3E}">
        <p14:creationId xmlns:p14="http://schemas.microsoft.com/office/powerpoint/2010/main" val="581252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D39F-D0E5-7B26-FDF7-D4FE17E0F1AA}"/>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6AD1FE3-66C2-F376-B0EE-28B26C3C316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0EA4A38-A9C7-42CC-F5D3-DE6DB0C7E229}"/>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F5B44D5-459E-C8E6-C21E-CFC735BA069D}"/>
              </a:ext>
            </a:extLst>
          </p:cNvPr>
          <p:cNvSpPr>
            <a:spLocks noGrp="1"/>
          </p:cNvSpPr>
          <p:nvPr>
            <p:ph type="sldNum" sz="quarter" idx="5"/>
          </p:nvPr>
        </p:nvSpPr>
        <p:spPr/>
        <p:txBody>
          <a:bodyPr/>
          <a:lstStyle/>
          <a:p>
            <a:fld id="{A80A2AC1-9B22-4A82-AFC7-C0AA8AC1F0FB}" type="slidenum">
              <a:rPr lang="hu-HU" smtClean="0"/>
              <a:t>19</a:t>
            </a:fld>
            <a:endParaRPr lang="hu-HU"/>
          </a:p>
        </p:txBody>
      </p:sp>
    </p:spTree>
    <p:extLst>
      <p:ext uri="{BB962C8B-B14F-4D97-AF65-F5344CB8AC3E}">
        <p14:creationId xmlns:p14="http://schemas.microsoft.com/office/powerpoint/2010/main" val="220970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72DEB-0E0C-6C2D-F682-43FA61A42C0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9A97001-89C6-3674-53D4-3E1E7AA1816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1E1D781-1E97-C8D2-CF87-91B4B306AE2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4E29B540-2C76-8D85-8BD3-69D9FAE5356E}"/>
              </a:ext>
            </a:extLst>
          </p:cNvPr>
          <p:cNvSpPr>
            <a:spLocks noGrp="1"/>
          </p:cNvSpPr>
          <p:nvPr>
            <p:ph type="sldNum" sz="quarter" idx="5"/>
          </p:nvPr>
        </p:nvSpPr>
        <p:spPr/>
        <p:txBody>
          <a:bodyPr/>
          <a:lstStyle/>
          <a:p>
            <a:fld id="{A80A2AC1-9B22-4A82-AFC7-C0AA8AC1F0FB}" type="slidenum">
              <a:rPr lang="hu-HU" smtClean="0"/>
              <a:t>20</a:t>
            </a:fld>
            <a:endParaRPr lang="hu-HU"/>
          </a:p>
        </p:txBody>
      </p:sp>
    </p:spTree>
    <p:extLst>
      <p:ext uri="{BB962C8B-B14F-4D97-AF65-F5344CB8AC3E}">
        <p14:creationId xmlns:p14="http://schemas.microsoft.com/office/powerpoint/2010/main" val="4025218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2135-49DC-7174-5F5D-BF6435462AB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2107F34-45EA-CC15-5C64-8750A773932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31D152B-8513-A742-94DB-734C7800E3E5}"/>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01E4719B-AA99-096C-3D65-91019B5964CC}"/>
              </a:ext>
            </a:extLst>
          </p:cNvPr>
          <p:cNvSpPr>
            <a:spLocks noGrp="1"/>
          </p:cNvSpPr>
          <p:nvPr>
            <p:ph type="sldNum" sz="quarter" idx="5"/>
          </p:nvPr>
        </p:nvSpPr>
        <p:spPr/>
        <p:txBody>
          <a:bodyPr/>
          <a:lstStyle/>
          <a:p>
            <a:fld id="{A80A2AC1-9B22-4A82-AFC7-C0AA8AC1F0FB}" type="slidenum">
              <a:rPr lang="hu-HU" smtClean="0"/>
              <a:t>21</a:t>
            </a:fld>
            <a:endParaRPr lang="hu-HU"/>
          </a:p>
        </p:txBody>
      </p:sp>
    </p:spTree>
    <p:extLst>
      <p:ext uri="{BB962C8B-B14F-4D97-AF65-F5344CB8AC3E}">
        <p14:creationId xmlns:p14="http://schemas.microsoft.com/office/powerpoint/2010/main" val="2941834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AD8F-E1CC-DB6D-B3E2-4386BD3082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41E35AF-CFB0-966E-CE36-F08D49731556}"/>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5462636-5585-6737-C36B-2B582D8C781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C19A818B-AD4F-14AB-6450-8A2B9AA537EB}"/>
              </a:ext>
            </a:extLst>
          </p:cNvPr>
          <p:cNvSpPr>
            <a:spLocks noGrp="1"/>
          </p:cNvSpPr>
          <p:nvPr>
            <p:ph type="sldNum" sz="quarter" idx="5"/>
          </p:nvPr>
        </p:nvSpPr>
        <p:spPr/>
        <p:txBody>
          <a:bodyPr/>
          <a:lstStyle/>
          <a:p>
            <a:fld id="{A80A2AC1-9B22-4A82-AFC7-C0AA8AC1F0FB}" type="slidenum">
              <a:rPr lang="hu-HU" smtClean="0"/>
              <a:t>22</a:t>
            </a:fld>
            <a:endParaRPr lang="hu-HU"/>
          </a:p>
        </p:txBody>
      </p:sp>
    </p:spTree>
    <p:extLst>
      <p:ext uri="{BB962C8B-B14F-4D97-AF65-F5344CB8AC3E}">
        <p14:creationId xmlns:p14="http://schemas.microsoft.com/office/powerpoint/2010/main" val="389454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rtl="0">
              <a:buNone/>
            </a:pPr>
            <a:r>
              <a:rPr lang="hu-HU" dirty="0"/>
              <a:t>Kezdésként érdemes kiemelni, hogy a csapatunk minden tagja falusi gyökerekkel rendelkezik, így személyesen is közel áll hozzánk a pálinkafőzés hagyománya. Gyerekkorunkban sokszor láttuk, ahogy a faluban összegyűlnek az emberek, és közösen készítik a pálinkát, ami nemcsak egy ital elkészítéséről szól, hanem a közösség összetartásáról is. Azonban azt vettük </a:t>
            </a:r>
            <a:r>
              <a:rPr lang="hu-HU" dirty="0" err="1"/>
              <a:t>észre</a:t>
            </a:r>
            <a:r>
              <a:rPr lang="hu-HU" dirty="0"/>
              <a:t>, hogy ez a szokás kezd kikopni, különösen a fiatalok körében, akik már kevésbé érdeklődnek a hagyományos tevékenységek iránt.</a:t>
            </a:r>
          </a:p>
          <a:p>
            <a:pPr rtl="0">
              <a:buNone/>
            </a:pPr>
            <a:r>
              <a:rPr lang="hu-HU" dirty="0"/>
              <a:t>Ezért döntöttünk úgy, hogy egy pálinkás weboldallal nemcsak a pálinkafőzés folyamatát és szépségét mutatjuk be, hanem azt is, miért fontos ezt a tradíciót életben tartani. A weboldal célja, hogy megismertesse az embereket – különösen a fiatalokat – ezzel a kulturális örökséggel, és inspirálja őket, hogy ők is kipróbálják, vagy legalább jobban megismerjék. Például egy pálinkafőző helyszín bemutatása olyan élmény lehet, ami felkelti az érdeklődést, és talán arra ösztönzi az embereket, hogy újra felfedezzék ezt a régi szokást.</a:t>
            </a:r>
          </a:p>
          <a:p>
            <a:pPr rtl="0"/>
            <a:r>
              <a:rPr lang="hu-HU" dirty="0"/>
              <a:t>Fontos hangsúlyozni, hogy a projektünkkel nem csak egy terméket népszerűsítünk, hanem egy egész életérzést és értékrendet, ami a falusi közösségek sajátja. A célunk, hogy a pálinkafőzés újra divatba jöjjön, és a fiatalok is büszkék legyenek erre a hagyományra. Az előadás során nyugodtan hozz személyes történeteket, például egy emléket a falusi pálinkafőzésről, hogy még közelebb hozd a témát a hallgatósághoz.</a:t>
            </a:r>
          </a:p>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2</a:t>
            </a:fld>
            <a:endParaRPr lang="hu-HU"/>
          </a:p>
        </p:txBody>
      </p:sp>
    </p:spTree>
    <p:extLst>
      <p:ext uri="{BB962C8B-B14F-4D97-AF65-F5344CB8AC3E}">
        <p14:creationId xmlns:p14="http://schemas.microsoft.com/office/powerpoint/2010/main" val="148557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26EAB-5490-00D6-8DDD-1430A4E8214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75E748B-066A-8785-65B3-0B7874DA064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311DB5A-1E52-9FCD-37B7-E8EDDE8AF6FE}"/>
              </a:ext>
            </a:extLst>
          </p:cNvPr>
          <p:cNvSpPr>
            <a:spLocks noGrp="1"/>
          </p:cNvSpPr>
          <p:nvPr>
            <p:ph type="body" idx="1"/>
          </p:nvPr>
        </p:nvSpPr>
        <p:spPr/>
        <p:txBody>
          <a:bodyPr/>
          <a:lstStyle/>
          <a:p>
            <a:r>
              <a:rPr lang="hu-HU" dirty="0"/>
              <a:t>Minden jog fenntartva </a:t>
            </a:r>
          </a:p>
        </p:txBody>
      </p:sp>
      <p:sp>
        <p:nvSpPr>
          <p:cNvPr id="4" name="Dia számának helye 3">
            <a:extLst>
              <a:ext uri="{FF2B5EF4-FFF2-40B4-BE49-F238E27FC236}">
                <a16:creationId xmlns:a16="http://schemas.microsoft.com/office/drawing/2014/main" id="{F0B2739B-C385-95C5-18CC-CCC6530C3F1B}"/>
              </a:ext>
            </a:extLst>
          </p:cNvPr>
          <p:cNvSpPr>
            <a:spLocks noGrp="1"/>
          </p:cNvSpPr>
          <p:nvPr>
            <p:ph type="sldNum" sz="quarter" idx="5"/>
          </p:nvPr>
        </p:nvSpPr>
        <p:spPr/>
        <p:txBody>
          <a:bodyPr/>
          <a:lstStyle/>
          <a:p>
            <a:fld id="{A80A2AC1-9B22-4A82-AFC7-C0AA8AC1F0FB}" type="slidenum">
              <a:rPr lang="hu-HU" smtClean="0"/>
              <a:t>24</a:t>
            </a:fld>
            <a:endParaRPr lang="hu-HU"/>
          </a:p>
        </p:txBody>
      </p:sp>
    </p:spTree>
    <p:extLst>
      <p:ext uri="{BB962C8B-B14F-4D97-AF65-F5344CB8AC3E}">
        <p14:creationId xmlns:p14="http://schemas.microsoft.com/office/powerpoint/2010/main" val="322019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7469-13D6-0E3C-538E-B9881D7C3F7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2B7EA2C-AC36-8114-59BC-AA0FD35B151A}"/>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D866DCB0-B093-CBE9-92F5-F5420FB7BFA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334E9D8-E620-30CE-1071-FF546D8C3C5D}"/>
              </a:ext>
            </a:extLst>
          </p:cNvPr>
          <p:cNvSpPr>
            <a:spLocks noGrp="1"/>
          </p:cNvSpPr>
          <p:nvPr>
            <p:ph type="sldNum" sz="quarter" idx="5"/>
          </p:nvPr>
        </p:nvSpPr>
        <p:spPr/>
        <p:txBody>
          <a:bodyPr/>
          <a:lstStyle/>
          <a:p>
            <a:fld id="{A80A2AC1-9B22-4A82-AFC7-C0AA8AC1F0FB}" type="slidenum">
              <a:rPr lang="hu-HU" smtClean="0"/>
              <a:t>25</a:t>
            </a:fld>
            <a:endParaRPr lang="hu-HU"/>
          </a:p>
        </p:txBody>
      </p:sp>
    </p:spTree>
    <p:extLst>
      <p:ext uri="{BB962C8B-B14F-4D97-AF65-F5344CB8AC3E}">
        <p14:creationId xmlns:p14="http://schemas.microsoft.com/office/powerpoint/2010/main" val="294870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9D3D-A581-4CDC-C499-D5740A9584A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6E03D4D1-B51D-4530-88EB-BFC02E81CFC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099B2DC-2348-7CAD-E60A-A0492AE6C2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71AFDD24-B7F4-2E8F-56D2-8A78240D1E33}"/>
              </a:ext>
            </a:extLst>
          </p:cNvPr>
          <p:cNvSpPr>
            <a:spLocks noGrp="1"/>
          </p:cNvSpPr>
          <p:nvPr>
            <p:ph type="sldNum" sz="quarter" idx="5"/>
          </p:nvPr>
        </p:nvSpPr>
        <p:spPr/>
        <p:txBody>
          <a:bodyPr/>
          <a:lstStyle/>
          <a:p>
            <a:fld id="{A80A2AC1-9B22-4A82-AFC7-C0AA8AC1F0FB}" type="slidenum">
              <a:rPr lang="hu-HU" smtClean="0"/>
              <a:t>26</a:t>
            </a:fld>
            <a:endParaRPr lang="hu-HU"/>
          </a:p>
        </p:txBody>
      </p:sp>
    </p:spTree>
    <p:extLst>
      <p:ext uri="{BB962C8B-B14F-4D97-AF65-F5344CB8AC3E}">
        <p14:creationId xmlns:p14="http://schemas.microsoft.com/office/powerpoint/2010/main" val="113103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28</a:t>
            </a:fld>
            <a:endParaRPr lang="hu-HU"/>
          </a:p>
        </p:txBody>
      </p:sp>
    </p:spTree>
    <p:extLst>
      <p:ext uri="{BB962C8B-B14F-4D97-AF65-F5344CB8AC3E}">
        <p14:creationId xmlns:p14="http://schemas.microsoft.com/office/powerpoint/2010/main" val="3298259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F76B5-7F86-5AE7-4433-176EA432768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C8B1AD5-3F96-9A6C-07B9-02042E9FAA9E}"/>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D0E6BCB-A29A-73F4-848B-31E8F1E158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BD55912-C531-4C84-276C-04D07DCE4C13}"/>
              </a:ext>
            </a:extLst>
          </p:cNvPr>
          <p:cNvSpPr>
            <a:spLocks noGrp="1"/>
          </p:cNvSpPr>
          <p:nvPr>
            <p:ph type="sldNum" sz="quarter" idx="5"/>
          </p:nvPr>
        </p:nvSpPr>
        <p:spPr/>
        <p:txBody>
          <a:bodyPr/>
          <a:lstStyle/>
          <a:p>
            <a:fld id="{A80A2AC1-9B22-4A82-AFC7-C0AA8AC1F0FB}" type="slidenum">
              <a:rPr lang="hu-HU" smtClean="0"/>
              <a:t>29</a:t>
            </a:fld>
            <a:endParaRPr lang="hu-HU"/>
          </a:p>
        </p:txBody>
      </p:sp>
    </p:spTree>
    <p:extLst>
      <p:ext uri="{BB962C8B-B14F-4D97-AF65-F5344CB8AC3E}">
        <p14:creationId xmlns:p14="http://schemas.microsoft.com/office/powerpoint/2010/main" val="176318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0C28-1E2B-FC36-31EC-78ED9BD5BB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52EDBCD-4BC3-940E-4D37-7C8DAEC6275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DFBF59A1-A724-716C-4A37-7E841E3E8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1E64B84-87E2-E087-9015-AC44FFB9CCA0}"/>
              </a:ext>
            </a:extLst>
          </p:cNvPr>
          <p:cNvSpPr>
            <a:spLocks noGrp="1"/>
          </p:cNvSpPr>
          <p:nvPr>
            <p:ph type="sldNum" sz="quarter" idx="5"/>
          </p:nvPr>
        </p:nvSpPr>
        <p:spPr/>
        <p:txBody>
          <a:bodyPr/>
          <a:lstStyle/>
          <a:p>
            <a:fld id="{A80A2AC1-9B22-4A82-AFC7-C0AA8AC1F0FB}" type="slidenum">
              <a:rPr lang="hu-HU" smtClean="0"/>
              <a:t>31</a:t>
            </a:fld>
            <a:endParaRPr lang="hu-HU"/>
          </a:p>
        </p:txBody>
      </p:sp>
    </p:spTree>
    <p:extLst>
      <p:ext uri="{BB962C8B-B14F-4D97-AF65-F5344CB8AC3E}">
        <p14:creationId xmlns:p14="http://schemas.microsoft.com/office/powerpoint/2010/main" val="378560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ABDF-FE54-AE2A-1C80-5611037BB08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BF2915C-2376-15C8-8FCA-A7118D93379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C282C90-E894-1166-FFC3-32E0115C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07CDB444-37BF-C16F-4DAF-7B1191B45C15}"/>
              </a:ext>
            </a:extLst>
          </p:cNvPr>
          <p:cNvSpPr>
            <a:spLocks noGrp="1"/>
          </p:cNvSpPr>
          <p:nvPr>
            <p:ph type="sldNum" sz="quarter" idx="5"/>
          </p:nvPr>
        </p:nvSpPr>
        <p:spPr/>
        <p:txBody>
          <a:bodyPr/>
          <a:lstStyle/>
          <a:p>
            <a:fld id="{A80A2AC1-9B22-4A82-AFC7-C0AA8AC1F0FB}" type="slidenum">
              <a:rPr lang="hu-HU" smtClean="0"/>
              <a:t>32</a:t>
            </a:fld>
            <a:endParaRPr lang="hu-HU"/>
          </a:p>
        </p:txBody>
      </p:sp>
    </p:spTree>
    <p:extLst>
      <p:ext uri="{BB962C8B-B14F-4D97-AF65-F5344CB8AC3E}">
        <p14:creationId xmlns:p14="http://schemas.microsoft.com/office/powerpoint/2010/main" val="1192218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436CA-13D1-FBE7-C3E7-7DDD387751E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80837E5-D89B-978C-79A4-D6C56EC63AD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61122EB-0835-BAE4-66DB-5F472C1C95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4429FF95-0F99-7EB6-9394-02C9CA85B4E7}"/>
              </a:ext>
            </a:extLst>
          </p:cNvPr>
          <p:cNvSpPr>
            <a:spLocks noGrp="1"/>
          </p:cNvSpPr>
          <p:nvPr>
            <p:ph type="sldNum" sz="quarter" idx="5"/>
          </p:nvPr>
        </p:nvSpPr>
        <p:spPr/>
        <p:txBody>
          <a:bodyPr/>
          <a:lstStyle/>
          <a:p>
            <a:fld id="{A80A2AC1-9B22-4A82-AFC7-C0AA8AC1F0FB}" type="slidenum">
              <a:rPr lang="hu-HU" smtClean="0"/>
              <a:t>36</a:t>
            </a:fld>
            <a:endParaRPr lang="hu-HU"/>
          </a:p>
        </p:txBody>
      </p:sp>
    </p:spTree>
    <p:extLst>
      <p:ext uri="{BB962C8B-B14F-4D97-AF65-F5344CB8AC3E}">
        <p14:creationId xmlns:p14="http://schemas.microsoft.com/office/powerpoint/2010/main" val="316681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7297-7A94-E02E-F28E-0F22A51D9B7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3AA2C67-14F1-D414-B134-476D11CE3614}"/>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5C3A04A-2B1B-81F2-C324-E6D76F3DAA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B80F35EA-B617-1607-64F8-DC6BC92E0114}"/>
              </a:ext>
            </a:extLst>
          </p:cNvPr>
          <p:cNvSpPr>
            <a:spLocks noGrp="1"/>
          </p:cNvSpPr>
          <p:nvPr>
            <p:ph type="sldNum" sz="quarter" idx="5"/>
          </p:nvPr>
        </p:nvSpPr>
        <p:spPr/>
        <p:txBody>
          <a:bodyPr/>
          <a:lstStyle/>
          <a:p>
            <a:fld id="{A80A2AC1-9B22-4A82-AFC7-C0AA8AC1F0FB}" type="slidenum">
              <a:rPr lang="hu-HU" smtClean="0"/>
              <a:t>37</a:t>
            </a:fld>
            <a:endParaRPr lang="hu-HU"/>
          </a:p>
        </p:txBody>
      </p:sp>
    </p:spTree>
    <p:extLst>
      <p:ext uri="{BB962C8B-B14F-4D97-AF65-F5344CB8AC3E}">
        <p14:creationId xmlns:p14="http://schemas.microsoft.com/office/powerpoint/2010/main" val="798671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B5281-760E-BA2E-0559-19936A4371D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18BF0A4-5686-C6BD-9E55-2F345771993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628EB6B-388A-B08F-9CF5-167377E472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6349C2F0-FFE8-A882-2ED0-BC328EE0EDEE}"/>
              </a:ext>
            </a:extLst>
          </p:cNvPr>
          <p:cNvSpPr>
            <a:spLocks noGrp="1"/>
          </p:cNvSpPr>
          <p:nvPr>
            <p:ph type="sldNum" sz="quarter" idx="5"/>
          </p:nvPr>
        </p:nvSpPr>
        <p:spPr/>
        <p:txBody>
          <a:bodyPr/>
          <a:lstStyle/>
          <a:p>
            <a:fld id="{A80A2AC1-9B22-4A82-AFC7-C0AA8AC1F0FB}" type="slidenum">
              <a:rPr lang="hu-HU" smtClean="0"/>
              <a:t>38</a:t>
            </a:fld>
            <a:endParaRPr lang="hu-HU"/>
          </a:p>
        </p:txBody>
      </p:sp>
    </p:spTree>
    <p:extLst>
      <p:ext uri="{BB962C8B-B14F-4D97-AF65-F5344CB8AC3E}">
        <p14:creationId xmlns:p14="http://schemas.microsoft.com/office/powerpoint/2010/main" val="53116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9F09-FB77-8372-5EE3-570C3C807F63}"/>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B0D75E8-B8B0-1302-35A6-F0ABCF96CDA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27332B4-4219-5131-5BDD-E9A3C65B9589}"/>
              </a:ext>
            </a:extLst>
          </p:cNvPr>
          <p:cNvSpPr>
            <a:spLocks noGrp="1"/>
          </p:cNvSpPr>
          <p:nvPr>
            <p:ph type="body" idx="1"/>
          </p:nvPr>
        </p:nvSpPr>
        <p:spPr/>
        <p:txBody>
          <a:bodyPr/>
          <a:lstStyle/>
          <a:p>
            <a:pPr rtl="0">
              <a:buFont typeface="Arial" panose="020B0604020202020204" pitchFamily="34" charset="0"/>
              <a:buChar char="•"/>
            </a:pPr>
            <a:r>
              <a:rPr lang="hu-HU" dirty="0"/>
              <a:t>A </a:t>
            </a:r>
            <a:r>
              <a:rPr lang="hu-HU" b="1" dirty="0"/>
              <a:t>Főoldalon</a:t>
            </a:r>
            <a:r>
              <a:rPr lang="hu-HU" dirty="0"/>
              <a:t> üdvözöljük a látogatókat, bemutatjuk a pálinkafőzés hagyományait és adunk egy rövid áttekintést a weboldal céljairól.</a:t>
            </a:r>
          </a:p>
          <a:p>
            <a:pPr rtl="0">
              <a:buFont typeface="Arial" panose="020B0604020202020204" pitchFamily="34" charset="0"/>
              <a:buChar char="•"/>
            </a:pPr>
            <a:r>
              <a:rPr lang="hu-HU" dirty="0"/>
              <a:t>A </a:t>
            </a:r>
            <a:r>
              <a:rPr lang="hu-HU" b="1" dirty="0"/>
              <a:t>Webshopban</a:t>
            </a:r>
            <a:r>
              <a:rPr lang="hu-HU" dirty="0"/>
              <a:t> pálinkákat lehet vásárolni.</a:t>
            </a:r>
          </a:p>
          <a:p>
            <a:pPr rtl="0">
              <a:buFont typeface="Arial" panose="020B0604020202020204" pitchFamily="34" charset="0"/>
              <a:buChar char="•"/>
            </a:pPr>
            <a:r>
              <a:rPr lang="hu-HU" dirty="0"/>
              <a:t>A </a:t>
            </a:r>
            <a:r>
              <a:rPr lang="hu-HU" b="1" dirty="0"/>
              <a:t>Kosárban</a:t>
            </a:r>
            <a:r>
              <a:rPr lang="hu-HU" dirty="0"/>
              <a:t> a kiválasztott termékeket lehet kezelni és a vásárlást véglegesíteni.</a:t>
            </a:r>
          </a:p>
          <a:p>
            <a:pPr rtl="0">
              <a:buFont typeface="Arial" panose="020B0604020202020204" pitchFamily="34" charset="0"/>
              <a:buChar char="•"/>
            </a:pPr>
            <a:r>
              <a:rPr lang="hu-HU" dirty="0"/>
              <a:t>A </a:t>
            </a:r>
            <a:r>
              <a:rPr lang="hu-HU" b="1" dirty="0"/>
              <a:t>Bejelentkezés/Regisztrációval</a:t>
            </a:r>
            <a:r>
              <a:rPr lang="hu-HU" dirty="0"/>
              <a:t> a felhasználók létrehozhatják.</a:t>
            </a:r>
          </a:p>
          <a:p>
            <a:pPr rtl="0">
              <a:buFont typeface="Arial" panose="020B0604020202020204" pitchFamily="34" charset="0"/>
              <a:buChar char="•"/>
            </a:pPr>
            <a:r>
              <a:rPr lang="hu-HU" dirty="0"/>
              <a:t>A </a:t>
            </a:r>
            <a:r>
              <a:rPr lang="hu-HU" b="1" dirty="0"/>
              <a:t>Játékkal</a:t>
            </a:r>
            <a:r>
              <a:rPr lang="hu-HU" dirty="0"/>
              <a:t> interaktív élményt kínálunk a pálinkafőzés témájában, ahol kuponokat lehet gyűjteni.</a:t>
            </a:r>
          </a:p>
          <a:p>
            <a:pPr rtl="0">
              <a:buFont typeface="Arial" panose="020B0604020202020204" pitchFamily="34" charset="0"/>
              <a:buChar char="•"/>
            </a:pPr>
            <a:r>
              <a:rPr lang="hu-HU" dirty="0"/>
              <a:t>A </a:t>
            </a:r>
            <a:r>
              <a:rPr lang="hu-HU" b="1" dirty="0"/>
              <a:t>Pálinka készítésnél</a:t>
            </a:r>
            <a:r>
              <a:rPr lang="hu-HU" dirty="0"/>
              <a:t> részletesen bemutatjuk a pálinkafőzés folyamatát.</a:t>
            </a:r>
          </a:p>
          <a:p>
            <a:pPr rtl="0">
              <a:buFont typeface="Arial" panose="020B0604020202020204" pitchFamily="34" charset="0"/>
              <a:buChar char="•"/>
            </a:pPr>
            <a:r>
              <a:rPr lang="hu-HU" dirty="0"/>
              <a:t>Az </a:t>
            </a:r>
            <a:r>
              <a:rPr lang="hu-HU" b="1" dirty="0" err="1"/>
              <a:t>Admin</a:t>
            </a:r>
            <a:r>
              <a:rPr lang="hu-HU" b="1" dirty="0"/>
              <a:t> felületen</a:t>
            </a:r>
            <a:r>
              <a:rPr lang="hu-HU" dirty="0"/>
              <a:t> az adminisztrátorok kezelhetik a weboldal tartalmát.</a:t>
            </a:r>
          </a:p>
        </p:txBody>
      </p:sp>
      <p:sp>
        <p:nvSpPr>
          <p:cNvPr id="4" name="Dia számának helye 3">
            <a:extLst>
              <a:ext uri="{FF2B5EF4-FFF2-40B4-BE49-F238E27FC236}">
                <a16:creationId xmlns:a16="http://schemas.microsoft.com/office/drawing/2014/main" id="{6371E2EB-E913-6D10-7708-D438B5A12480}"/>
              </a:ext>
            </a:extLst>
          </p:cNvPr>
          <p:cNvSpPr>
            <a:spLocks noGrp="1"/>
          </p:cNvSpPr>
          <p:nvPr>
            <p:ph type="sldNum" sz="quarter" idx="5"/>
          </p:nvPr>
        </p:nvSpPr>
        <p:spPr/>
        <p:txBody>
          <a:bodyPr/>
          <a:lstStyle/>
          <a:p>
            <a:fld id="{A80A2AC1-9B22-4A82-AFC7-C0AA8AC1F0FB}" type="slidenum">
              <a:rPr lang="hu-HU" smtClean="0"/>
              <a:t>3</a:t>
            </a:fld>
            <a:endParaRPr lang="hu-HU"/>
          </a:p>
        </p:txBody>
      </p:sp>
    </p:spTree>
    <p:extLst>
      <p:ext uri="{BB962C8B-B14F-4D97-AF65-F5344CB8AC3E}">
        <p14:creationId xmlns:p14="http://schemas.microsoft.com/office/powerpoint/2010/main" val="222880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40</a:t>
            </a:fld>
            <a:endParaRPr lang="hu-HU"/>
          </a:p>
        </p:txBody>
      </p:sp>
    </p:spTree>
    <p:extLst>
      <p:ext uri="{BB962C8B-B14F-4D97-AF65-F5344CB8AC3E}">
        <p14:creationId xmlns:p14="http://schemas.microsoft.com/office/powerpoint/2010/main" val="792023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6A18-ED72-1A19-9FE8-3223EFC7D71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F368CD0D-CFC1-02CD-4AEE-9EFDC222B4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2956D5C7-050D-2582-5BAF-AFC28A81A4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F7316913-BFA5-C398-376F-FD478373B1C5}"/>
              </a:ext>
            </a:extLst>
          </p:cNvPr>
          <p:cNvSpPr>
            <a:spLocks noGrp="1"/>
          </p:cNvSpPr>
          <p:nvPr>
            <p:ph type="sldNum" sz="quarter" idx="5"/>
          </p:nvPr>
        </p:nvSpPr>
        <p:spPr/>
        <p:txBody>
          <a:bodyPr/>
          <a:lstStyle/>
          <a:p>
            <a:fld id="{A80A2AC1-9B22-4A82-AFC7-C0AA8AC1F0FB}" type="slidenum">
              <a:rPr lang="hu-HU" smtClean="0"/>
              <a:t>42</a:t>
            </a:fld>
            <a:endParaRPr lang="hu-HU"/>
          </a:p>
        </p:txBody>
      </p:sp>
    </p:spTree>
    <p:extLst>
      <p:ext uri="{BB962C8B-B14F-4D97-AF65-F5344CB8AC3E}">
        <p14:creationId xmlns:p14="http://schemas.microsoft.com/office/powerpoint/2010/main" val="279005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B0C6-FD1C-F8E3-5069-CBB4CC3A856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81B1AA3-6D56-E21F-F612-9FA45457021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125A063-A022-3474-C5D4-5425CB7B19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09DB2820-D447-D572-47E3-8C4120AE6F9C}"/>
              </a:ext>
            </a:extLst>
          </p:cNvPr>
          <p:cNvSpPr>
            <a:spLocks noGrp="1"/>
          </p:cNvSpPr>
          <p:nvPr>
            <p:ph type="sldNum" sz="quarter" idx="5"/>
          </p:nvPr>
        </p:nvSpPr>
        <p:spPr/>
        <p:txBody>
          <a:bodyPr/>
          <a:lstStyle/>
          <a:p>
            <a:fld id="{A80A2AC1-9B22-4A82-AFC7-C0AA8AC1F0FB}" type="slidenum">
              <a:rPr lang="hu-HU" smtClean="0"/>
              <a:t>43</a:t>
            </a:fld>
            <a:endParaRPr lang="hu-HU"/>
          </a:p>
        </p:txBody>
      </p:sp>
    </p:spTree>
    <p:extLst>
      <p:ext uri="{BB962C8B-B14F-4D97-AF65-F5344CB8AC3E}">
        <p14:creationId xmlns:p14="http://schemas.microsoft.com/office/powerpoint/2010/main" val="3845569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C20E3-0579-45CE-4A28-A6460C98AFFD}"/>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E8B7920-0993-22F4-7EB7-13F4D80371E7}"/>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8936F5D1-9C0D-33A4-97B6-B3F85ADD1E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Ez az adatbázis 8 táblát tartalmaz, mint </a:t>
            </a:r>
            <a:r>
              <a:rPr lang="hu-HU" dirty="0" err="1"/>
              <a:t>példul</a:t>
            </a:r>
            <a:r>
              <a:rPr lang="hu-HU" dirty="0"/>
              <a:t> a pálinkák adatait, rendeléseket, kuponokat és játékos pontokat tároló táblák. Van egy nézetünk a rangsorhoz, egy esemény a kuponok automatikus kezelésére, valamint eljárások és egy függvény a kuponok generálására és kezelésére. A következő diákon részletesebben bemutatom ezeket az elemeket, kezdve a táblák szerkezetével.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8877AB1-1921-48A9-3F53-070D020AD863}"/>
              </a:ext>
            </a:extLst>
          </p:cNvPr>
          <p:cNvSpPr>
            <a:spLocks noGrp="1"/>
          </p:cNvSpPr>
          <p:nvPr>
            <p:ph type="sldNum" sz="quarter" idx="5"/>
          </p:nvPr>
        </p:nvSpPr>
        <p:spPr/>
        <p:txBody>
          <a:bodyPr/>
          <a:lstStyle/>
          <a:p>
            <a:fld id="{A80A2AC1-9B22-4A82-AFC7-C0AA8AC1F0FB}" type="slidenum">
              <a:rPr lang="hu-HU" smtClean="0"/>
              <a:t>47</a:t>
            </a:fld>
            <a:endParaRPr lang="hu-HU"/>
          </a:p>
        </p:txBody>
      </p:sp>
    </p:spTree>
    <p:extLst>
      <p:ext uri="{BB962C8B-B14F-4D97-AF65-F5344CB8AC3E}">
        <p14:creationId xmlns:p14="http://schemas.microsoft.com/office/powerpoint/2010/main" val="3828000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rtl="0"/>
            <a:r>
              <a:rPr lang="hu-HU" dirty="0"/>
              <a:t>A </a:t>
            </a:r>
            <a:r>
              <a:rPr lang="hu-HU" b="1" dirty="0" err="1"/>
              <a:t>kepek</a:t>
            </a:r>
            <a:r>
              <a:rPr lang="hu-HU" dirty="0"/>
              <a:t> tábla tárolja a pálinkák képeit, például a nevüket és URL-</a:t>
            </a:r>
            <a:r>
              <a:rPr lang="hu-HU" dirty="0" err="1"/>
              <a:t>jüket</a:t>
            </a:r>
            <a:r>
              <a:rPr lang="hu-HU" dirty="0"/>
              <a:t>, hogy a webshopban szépen meg tudjanak jelenni, és a </a:t>
            </a:r>
            <a:r>
              <a:rPr lang="hu-HU" dirty="0" err="1"/>
              <a:t>PalinkaID</a:t>
            </a:r>
            <a:r>
              <a:rPr lang="hu-HU" dirty="0"/>
              <a:t> összeköti őket a megfelelő pálinkával. </a:t>
            </a:r>
          </a:p>
          <a:p>
            <a:pPr rtl="0"/>
            <a:endParaRPr lang="hu-HU" dirty="0"/>
          </a:p>
          <a:p>
            <a:pPr rtl="0"/>
            <a:r>
              <a:rPr lang="hu-HU" dirty="0"/>
              <a:t>A </a:t>
            </a:r>
            <a:r>
              <a:rPr lang="hu-HU" b="1" dirty="0"/>
              <a:t>kuponok</a:t>
            </a:r>
            <a:r>
              <a:rPr lang="hu-HU" dirty="0"/>
              <a:t> tábla a játék során szerzett kuponokat tartalmazza, mint például a kuponkódokat és a létrehozás dátumát, valamint azt, hogy kié a kupon, ha már valaki használta. </a:t>
            </a:r>
          </a:p>
          <a:p>
            <a:pPr rtl="0"/>
            <a:endParaRPr lang="hu-HU" dirty="0"/>
          </a:p>
          <a:p>
            <a:pPr rtl="0"/>
            <a:r>
              <a:rPr lang="hu-HU" dirty="0"/>
              <a:t>És a </a:t>
            </a:r>
            <a:r>
              <a:rPr lang="hu-HU" b="1" dirty="0" err="1"/>
              <a:t>kupon_torles_naplo</a:t>
            </a:r>
            <a:r>
              <a:rPr lang="hu-HU" dirty="0"/>
              <a:t> naplózza a </a:t>
            </a:r>
            <a:r>
              <a:rPr lang="hu-HU" dirty="0" err="1"/>
              <a:t>törölt</a:t>
            </a:r>
            <a:r>
              <a:rPr lang="hu-HU" dirty="0"/>
              <a:t> kuponokat, hogy nyomon követhessük, mikor és mit töröltek, és a Feldolgozva mező jelzi, hogy az automatikus rendszer már kezelte-e a törlést. Ezek együtt biztosítják a kuponok zökkenőmentes körforgását.</a:t>
            </a:r>
          </a:p>
        </p:txBody>
      </p:sp>
      <p:sp>
        <p:nvSpPr>
          <p:cNvPr id="4" name="Dia számának helye 3"/>
          <p:cNvSpPr>
            <a:spLocks noGrp="1"/>
          </p:cNvSpPr>
          <p:nvPr>
            <p:ph type="sldNum" sz="quarter" idx="5"/>
          </p:nvPr>
        </p:nvSpPr>
        <p:spPr/>
        <p:txBody>
          <a:bodyPr/>
          <a:lstStyle/>
          <a:p>
            <a:fld id="{A80A2AC1-9B22-4A82-AFC7-C0AA8AC1F0FB}" type="slidenum">
              <a:rPr lang="hu-HU" smtClean="0"/>
              <a:t>48</a:t>
            </a:fld>
            <a:endParaRPr lang="hu-HU"/>
          </a:p>
        </p:txBody>
      </p:sp>
    </p:spTree>
    <p:extLst>
      <p:ext uri="{BB962C8B-B14F-4D97-AF65-F5344CB8AC3E}">
        <p14:creationId xmlns:p14="http://schemas.microsoft.com/office/powerpoint/2010/main" val="3960336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45099-3FC0-C10C-E17E-24A11E675678}"/>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DD3D8906-E4B1-AB5E-E48E-D057C684B4FD}"/>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1B01648C-900B-A5FE-9306-C78C9B315E2B}"/>
              </a:ext>
            </a:extLst>
          </p:cNvPr>
          <p:cNvSpPr>
            <a:spLocks noGrp="1"/>
          </p:cNvSpPr>
          <p:nvPr>
            <p:ph type="body" idx="1"/>
          </p:nvPr>
        </p:nvSpPr>
        <p:spPr/>
        <p:txBody>
          <a:bodyPr/>
          <a:lstStyle/>
          <a:p>
            <a:pPr rtl="0"/>
            <a:r>
              <a:rPr lang="hu-HU" dirty="0"/>
              <a:t>A </a:t>
            </a:r>
            <a:r>
              <a:rPr lang="hu-HU" b="1" dirty="0" err="1"/>
              <a:t>palinka</a:t>
            </a:r>
            <a:r>
              <a:rPr lang="hu-HU" dirty="0"/>
              <a:t> tábla tartalmazza a pálinkák adatait, mint a nevük, alkoholtartalmuk, áruk, kategóriájuk és a készletszám, így a webshopban minden információ elérhető róluk. A </a:t>
            </a:r>
            <a:r>
              <a:rPr lang="hu-HU" dirty="0" err="1"/>
              <a:t>PalinkaID</a:t>
            </a:r>
            <a:r>
              <a:rPr lang="hu-HU" dirty="0"/>
              <a:t> egyedi azonosítót ad minden pálinkának. </a:t>
            </a:r>
          </a:p>
          <a:p>
            <a:pPr rtl="0"/>
            <a:endParaRPr lang="hu-HU" dirty="0"/>
          </a:p>
          <a:p>
            <a:pPr rtl="0"/>
            <a:r>
              <a:rPr lang="hu-HU" dirty="0"/>
              <a:t>A </a:t>
            </a:r>
            <a:r>
              <a:rPr lang="hu-HU" b="1" dirty="0" err="1"/>
              <a:t>rendeles</a:t>
            </a:r>
            <a:r>
              <a:rPr lang="hu-HU" dirty="0"/>
              <a:t> tábla rögzíti a vásárlásokat, megadva, hogy ki (</a:t>
            </a:r>
            <a:r>
              <a:rPr lang="hu-HU" dirty="0" err="1"/>
              <a:t>UserID</a:t>
            </a:r>
            <a:r>
              <a:rPr lang="hu-HU" dirty="0"/>
              <a:t>), mit (</a:t>
            </a:r>
            <a:r>
              <a:rPr lang="hu-HU" dirty="0" err="1"/>
              <a:t>PalinkaID</a:t>
            </a:r>
            <a:r>
              <a:rPr lang="hu-HU" dirty="0"/>
              <a:t>), mennyit és mikor rendelt, valamint az összárat és a rendelés azonosítóját. Ez a tábla kulcsfontosságú a rendelések nyomon követéséhez és a készletgazdálkodáshoz.</a:t>
            </a:r>
          </a:p>
        </p:txBody>
      </p:sp>
      <p:sp>
        <p:nvSpPr>
          <p:cNvPr id="4" name="Dia számának helye 3">
            <a:extLst>
              <a:ext uri="{FF2B5EF4-FFF2-40B4-BE49-F238E27FC236}">
                <a16:creationId xmlns:a16="http://schemas.microsoft.com/office/drawing/2014/main" id="{25B3AABE-F225-76BE-1503-73FBCB150814}"/>
              </a:ext>
            </a:extLst>
          </p:cNvPr>
          <p:cNvSpPr>
            <a:spLocks noGrp="1"/>
          </p:cNvSpPr>
          <p:nvPr>
            <p:ph type="sldNum" sz="quarter" idx="5"/>
          </p:nvPr>
        </p:nvSpPr>
        <p:spPr/>
        <p:txBody>
          <a:bodyPr/>
          <a:lstStyle/>
          <a:p>
            <a:fld id="{A80A2AC1-9B22-4A82-AFC7-C0AA8AC1F0FB}" type="slidenum">
              <a:rPr lang="hu-HU" smtClean="0"/>
              <a:t>49</a:t>
            </a:fld>
            <a:endParaRPr lang="hu-HU"/>
          </a:p>
        </p:txBody>
      </p:sp>
    </p:spTree>
    <p:extLst>
      <p:ext uri="{BB962C8B-B14F-4D97-AF65-F5344CB8AC3E}">
        <p14:creationId xmlns:p14="http://schemas.microsoft.com/office/powerpoint/2010/main" val="617440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C1345-61A6-DB1D-170F-8310C0343C8F}"/>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64CC7D98-1ACC-8688-DD2E-003F72B0D25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FCF0D33-A6EC-ABD9-1612-34EA9C68F5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scores</a:t>
            </a:r>
            <a:r>
              <a:rPr lang="hu-HU" dirty="0"/>
              <a:t> tábla rögzíti a játékosok pontjait, beleértve az azonosítójukat, a megszerzett pontokat és a dátumot, amikor ezeket elérték. Ez alapján a rendszer naprakészen tudja tartani az eredményeket.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ranking</a:t>
            </a:r>
            <a:r>
              <a:rPr lang="hu-HU" dirty="0"/>
              <a:t> egy speciális nézet, amely összesíti a pontokat játékosonként, megjeleníti a felhasználónevet, az összes pontszámot és a </a:t>
            </a:r>
            <a:r>
              <a:rPr lang="hu-HU" dirty="0" err="1"/>
              <a:t>rangsorhelyet</a:t>
            </a:r>
            <a:r>
              <a:rPr lang="hu-HU" dirty="0"/>
              <a:t>. Ez segít a játékosoknak látni, hol állnak a többiekhez képest.</a:t>
            </a:r>
          </a:p>
          <a:p>
            <a:pPr rtl="0"/>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user</a:t>
            </a:r>
            <a:r>
              <a:rPr lang="hu-HU" dirty="0"/>
              <a:t> tábla tárolja a regisztrált személyek adatait, mint a nevüket, </a:t>
            </a:r>
            <a:r>
              <a:rPr lang="hu-HU" dirty="0" err="1"/>
              <a:t>emailjüket</a:t>
            </a:r>
            <a:r>
              <a:rPr lang="hu-HU" dirty="0"/>
              <a:t>, </a:t>
            </a:r>
            <a:r>
              <a:rPr lang="hu-HU" dirty="0" err="1"/>
              <a:t>jelszavukat</a:t>
            </a:r>
            <a:r>
              <a:rPr lang="hu-HU" dirty="0"/>
              <a:t>, regisztráció dátumát, életkorukat és szerepkörüket, amely lehet </a:t>
            </a:r>
            <a:r>
              <a:rPr lang="hu-HU" dirty="0" err="1"/>
              <a:t>admin</a:t>
            </a:r>
            <a:r>
              <a:rPr lang="hu-HU" dirty="0"/>
              <a:t> vagy felhasználó. A </a:t>
            </a:r>
            <a:r>
              <a:rPr lang="hu-HU" dirty="0" err="1"/>
              <a:t>UserID</a:t>
            </a:r>
            <a:r>
              <a:rPr lang="hu-HU" dirty="0"/>
              <a:t> mindenkit egyedi módon azonosít, az Email pedig egyedi kulcs, hogy ne legyenek duplikált fiókok. Ez a tábla a rendszer alapja, hiszen innen származnak a vásárlók és a játékosok adatai.</a:t>
            </a:r>
          </a:p>
          <a:p>
            <a:pPr rtl="0"/>
            <a:endParaRPr lang="hu-HU" dirty="0"/>
          </a:p>
        </p:txBody>
      </p:sp>
      <p:sp>
        <p:nvSpPr>
          <p:cNvPr id="4" name="Dia számának helye 3">
            <a:extLst>
              <a:ext uri="{FF2B5EF4-FFF2-40B4-BE49-F238E27FC236}">
                <a16:creationId xmlns:a16="http://schemas.microsoft.com/office/drawing/2014/main" id="{644AFB73-1654-2C82-DCC5-001F58216460}"/>
              </a:ext>
            </a:extLst>
          </p:cNvPr>
          <p:cNvSpPr>
            <a:spLocks noGrp="1"/>
          </p:cNvSpPr>
          <p:nvPr>
            <p:ph type="sldNum" sz="quarter" idx="5"/>
          </p:nvPr>
        </p:nvSpPr>
        <p:spPr/>
        <p:txBody>
          <a:bodyPr/>
          <a:lstStyle/>
          <a:p>
            <a:fld id="{A80A2AC1-9B22-4A82-AFC7-C0AA8AC1F0FB}" type="slidenum">
              <a:rPr lang="hu-HU" smtClean="0"/>
              <a:t>50</a:t>
            </a:fld>
            <a:endParaRPr lang="hu-HU"/>
          </a:p>
        </p:txBody>
      </p:sp>
    </p:spTree>
    <p:extLst>
      <p:ext uri="{BB962C8B-B14F-4D97-AF65-F5344CB8AC3E}">
        <p14:creationId xmlns:p14="http://schemas.microsoft.com/office/powerpoint/2010/main" val="1574545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Most az adatbázisunk automatikus folyamatairól szeretnék beszélni, amelyek az eljárások, függvények és események segítségével működnek.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 A </a:t>
            </a:r>
            <a:r>
              <a:rPr lang="hu-HU" b="1" dirty="0" err="1"/>
              <a:t>ProcessKuponTorles</a:t>
            </a:r>
            <a:r>
              <a:rPr lang="hu-HU" dirty="0"/>
              <a:t> eljárás feldolgozza a </a:t>
            </a:r>
            <a:r>
              <a:rPr lang="hu-HU" dirty="0" err="1"/>
              <a:t>törölt</a:t>
            </a:r>
            <a:r>
              <a:rPr lang="hu-HU" dirty="0"/>
              <a:t> kuponokat a naplóban, és ha a kuponok száma 100 alá csökken, új kuponokat generál. </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 A </a:t>
            </a:r>
            <a:r>
              <a:rPr lang="hu-HU" b="1" dirty="0" err="1"/>
              <a:t>FillKuponok</a:t>
            </a:r>
            <a:r>
              <a:rPr lang="hu-HU" dirty="0"/>
              <a:t> eljárás pedig közvetlenül feltölti a kuponokat 100-ig, ha szükséges.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GenerateKuponKod</a:t>
            </a:r>
            <a:r>
              <a:rPr lang="hu-HU" dirty="0"/>
              <a:t> függvény felelős az egyedi kuponkódok létrehozásáért, például "MKO6794" formátumban, véletlenszerű betűkkel és számokkal.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Végül a </a:t>
            </a:r>
            <a:r>
              <a:rPr lang="hu-HU" b="1" dirty="0" err="1"/>
              <a:t>CheckKuponTorles</a:t>
            </a:r>
            <a:r>
              <a:rPr lang="hu-HU" dirty="0"/>
              <a:t> esemény másodpercenként fut, és automatikusan elindítja a </a:t>
            </a:r>
            <a:r>
              <a:rPr lang="hu-HU" dirty="0" err="1"/>
              <a:t>ProcessKuponTorles</a:t>
            </a:r>
            <a:r>
              <a:rPr lang="hu-HU" dirty="0"/>
              <a:t> eljárást, hogy a kuponok száma mindig elegendő legyen. Ezek az </a:t>
            </a:r>
            <a:r>
              <a:rPr lang="hu-HU" dirty="0" err="1"/>
              <a:t>automatizációk</a:t>
            </a:r>
            <a:r>
              <a:rPr lang="hu-HU" dirty="0"/>
              <a:t> biztosítják, hogy a rendszer zökkenőmentesen </a:t>
            </a:r>
            <a:r>
              <a:rPr lang="hu-HU" dirty="0" err="1"/>
              <a:t>működjön</a:t>
            </a:r>
            <a:r>
              <a:rPr lang="hu-HU" dirty="0"/>
              <a:t>.</a:t>
            </a:r>
          </a:p>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51</a:t>
            </a:fld>
            <a:endParaRPr lang="hu-HU"/>
          </a:p>
        </p:txBody>
      </p:sp>
    </p:spTree>
    <p:extLst>
      <p:ext uri="{BB962C8B-B14F-4D97-AF65-F5344CB8AC3E}">
        <p14:creationId xmlns:p14="http://schemas.microsoft.com/office/powerpoint/2010/main" val="3316138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52</a:t>
            </a:fld>
            <a:endParaRPr lang="hu-HU"/>
          </a:p>
        </p:txBody>
      </p:sp>
    </p:spTree>
    <p:extLst>
      <p:ext uri="{BB962C8B-B14F-4D97-AF65-F5344CB8AC3E}">
        <p14:creationId xmlns:p14="http://schemas.microsoft.com/office/powerpoint/2010/main" val="2703745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1C920-E28C-49B8-45E6-620EB1DE1A7B}"/>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23AA1B7-F0EF-61B7-3BB0-98D949D1B916}"/>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CA05176-FE97-6258-877D-AEE391262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Oldalaink minden eszközön tökéletesen működnek, legyen szó telefonról vagy asztali gépről. </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telefonos nézetben látható a főmenü és a webshop egyszerű, letisztult felülete, amely könnyen kezelhető kis képernyőkön is. </a:t>
            </a:r>
          </a:p>
          <a:p>
            <a:endParaRPr lang="hu-HU" dirty="0"/>
          </a:p>
        </p:txBody>
      </p:sp>
      <p:sp>
        <p:nvSpPr>
          <p:cNvPr id="4" name="Dia számának helye 3">
            <a:extLst>
              <a:ext uri="{FF2B5EF4-FFF2-40B4-BE49-F238E27FC236}">
                <a16:creationId xmlns:a16="http://schemas.microsoft.com/office/drawing/2014/main" id="{70D158D6-4D36-A843-862D-2D0D920410C0}"/>
              </a:ext>
            </a:extLst>
          </p:cNvPr>
          <p:cNvSpPr>
            <a:spLocks noGrp="1"/>
          </p:cNvSpPr>
          <p:nvPr>
            <p:ph type="sldNum" sz="quarter" idx="5"/>
          </p:nvPr>
        </p:nvSpPr>
        <p:spPr/>
        <p:txBody>
          <a:bodyPr/>
          <a:lstStyle/>
          <a:p>
            <a:fld id="{A80A2AC1-9B22-4A82-AFC7-C0AA8AC1F0FB}" type="slidenum">
              <a:rPr lang="hu-HU" smtClean="0"/>
              <a:t>53</a:t>
            </a:fld>
            <a:endParaRPr lang="hu-HU"/>
          </a:p>
        </p:txBody>
      </p:sp>
    </p:spTree>
    <p:extLst>
      <p:ext uri="{BB962C8B-B14F-4D97-AF65-F5344CB8AC3E}">
        <p14:creationId xmlns:p14="http://schemas.microsoft.com/office/powerpoint/2010/main" val="38444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349C-FBD1-0EC3-3195-81AAD89B72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2140B17-F15A-7E10-B64B-D3A9FC49AEE8}"/>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0211B8F-B830-FE41-C044-1BBECB5B9B28}"/>
              </a:ext>
            </a:extLst>
          </p:cNvPr>
          <p:cNvSpPr>
            <a:spLocks noGrp="1"/>
          </p:cNvSpPr>
          <p:nvPr>
            <p:ph type="body" idx="1"/>
          </p:nvPr>
        </p:nvSpPr>
        <p:spPr/>
        <p:txBody>
          <a:bodyPr/>
          <a:lstStyle/>
          <a:p>
            <a:pPr rtl="0">
              <a:buFont typeface="Arial" panose="020B0604020202020204" pitchFamily="34" charset="0"/>
              <a:buChar char="•"/>
            </a:pPr>
            <a:r>
              <a:rPr lang="hu-HU" b="1" dirty="0"/>
              <a:t>Frontend:</a:t>
            </a:r>
          </a:p>
          <a:p>
            <a:pPr rtl="0">
              <a:buFont typeface="Arial" panose="020B0604020202020204" pitchFamily="34" charset="0"/>
              <a:buNone/>
            </a:pPr>
            <a:r>
              <a:rPr lang="hu-HU" b="1" dirty="0"/>
              <a:t>	</a:t>
            </a:r>
            <a:r>
              <a:rPr lang="hu-HU" dirty="0"/>
              <a:t> A HTML-lel építettük fel a weboldal szerkezetét, például az oldalak elrendezését. </a:t>
            </a:r>
          </a:p>
          <a:p>
            <a:pPr rtl="0">
              <a:buFont typeface="Arial" panose="020B0604020202020204" pitchFamily="34" charset="0"/>
              <a:buNone/>
            </a:pPr>
            <a:r>
              <a:rPr lang="hu-HU" dirty="0"/>
              <a:t>	A JavaScriptet az interaktív elemekhez használtuk, például a játékhoz, ahol kuponokat lehet gyűjteni. </a:t>
            </a:r>
          </a:p>
          <a:p>
            <a:pPr rtl="0">
              <a:buFont typeface="Arial" panose="020B0604020202020204" pitchFamily="34" charset="0"/>
              <a:buNone/>
            </a:pPr>
            <a:r>
              <a:rPr lang="hu-HU" dirty="0"/>
              <a:t>	A </a:t>
            </a:r>
            <a:r>
              <a:rPr lang="hu-HU" dirty="0" err="1"/>
              <a:t>Bootstrapet</a:t>
            </a:r>
            <a:r>
              <a:rPr lang="hu-HU" dirty="0"/>
              <a:t> a reszponzív dizájn és a kész komponensek miatt használtuk, hogy az oldal minden eszközön jól nézzen ki.</a:t>
            </a:r>
          </a:p>
          <a:p>
            <a:pPr rtl="0">
              <a:buFont typeface="Arial" panose="020B0604020202020204" pitchFamily="34" charset="0"/>
              <a:buChar char="•"/>
            </a:pPr>
            <a:r>
              <a:rPr lang="hu-HU" b="1" dirty="0"/>
              <a:t>Backendhez:</a:t>
            </a:r>
            <a:r>
              <a:rPr lang="hu-HU" dirty="0"/>
              <a:t> </a:t>
            </a:r>
          </a:p>
          <a:p>
            <a:pPr lvl="1" rtl="0">
              <a:buFont typeface="Arial" panose="020B0604020202020204" pitchFamily="34" charset="0"/>
              <a:buNone/>
            </a:pPr>
            <a:r>
              <a:rPr lang="hu-HU" dirty="0"/>
              <a:t>	A PHP-t a szerveroldali logikához és adatkezeléshez használtuk, például a felhasználói fiókok vagy a webshop működéséhez. </a:t>
            </a:r>
          </a:p>
          <a:p>
            <a:pPr lvl="1" rtl="0">
              <a:buFont typeface="Arial" panose="020B0604020202020204" pitchFamily="34" charset="0"/>
              <a:buNone/>
            </a:pPr>
            <a:r>
              <a:rPr lang="hu-HU" dirty="0"/>
              <a:t>	A </a:t>
            </a:r>
            <a:r>
              <a:rPr lang="hu-HU" dirty="0" err="1"/>
              <a:t>MySQL</a:t>
            </a:r>
            <a:r>
              <a:rPr lang="hu-HU" dirty="0"/>
              <a:t>-t az adatbázis kezelésére alkalmaztuk, hogy tároljuk a felhasználók és a termékek adatait.</a:t>
            </a:r>
          </a:p>
          <a:p>
            <a:pPr rtl="0">
              <a:buFont typeface="Arial" panose="020B0604020202020204" pitchFamily="34" charset="0"/>
              <a:buChar char="•"/>
            </a:pPr>
            <a:endParaRPr lang="hu-HU" dirty="0"/>
          </a:p>
          <a:p>
            <a:pPr rtl="0">
              <a:buFont typeface="Arial" panose="020B0604020202020204" pitchFamily="34" charset="0"/>
              <a:buChar char="•"/>
            </a:pPr>
            <a:r>
              <a:rPr lang="hu-HU" b="1" dirty="0"/>
              <a:t>Grafikai részhez:</a:t>
            </a:r>
            <a:r>
              <a:rPr lang="hu-HU" dirty="0"/>
              <a:t> </a:t>
            </a:r>
          </a:p>
          <a:p>
            <a:pPr lvl="1" rtl="0">
              <a:buFont typeface="Arial" panose="020B0604020202020204" pitchFamily="34" charset="0"/>
              <a:buNone/>
            </a:pPr>
            <a:r>
              <a:rPr lang="hu-HU" dirty="0"/>
              <a:t>	A CSS-</a:t>
            </a:r>
            <a:r>
              <a:rPr lang="hu-HU" dirty="0" err="1"/>
              <a:t>sel</a:t>
            </a:r>
            <a:r>
              <a:rPr lang="hu-HU" dirty="0"/>
              <a:t> alakítottuk ki a weboldal dizájnját, hogy szép és felhasználóbarát legyen. </a:t>
            </a:r>
          </a:p>
          <a:p>
            <a:pPr lvl="1" rtl="0">
              <a:buFont typeface="Arial" panose="020B0604020202020204" pitchFamily="34" charset="0"/>
              <a:buNone/>
            </a:pPr>
            <a:r>
              <a:rPr lang="hu-HU" dirty="0"/>
              <a:t>	A </a:t>
            </a:r>
            <a:r>
              <a:rPr lang="hu-HU" dirty="0" err="1"/>
              <a:t>Bootstrap</a:t>
            </a:r>
            <a:r>
              <a:rPr lang="hu-HU" dirty="0"/>
              <a:t> itt is segített, hiszen stílusos és egységes vizuális elemeket biztosít. </a:t>
            </a:r>
          </a:p>
          <a:p>
            <a:pPr lvl="1" rtl="0">
              <a:buFont typeface="Arial" panose="020B0604020202020204" pitchFamily="34" charset="0"/>
              <a:buNone/>
            </a:pPr>
            <a:r>
              <a:rPr lang="hu-HU" dirty="0"/>
              <a:t>	A GIMP-</a:t>
            </a:r>
            <a:r>
              <a:rPr lang="hu-HU" dirty="0" err="1"/>
              <a:t>et</a:t>
            </a:r>
            <a:r>
              <a:rPr lang="hu-HU" dirty="0"/>
              <a:t> a képek szerkesztésére és a vizuális elemek, például a logó vagy a képek készítésére használtuk.</a:t>
            </a:r>
          </a:p>
        </p:txBody>
      </p:sp>
      <p:sp>
        <p:nvSpPr>
          <p:cNvPr id="4" name="Dia számának helye 3">
            <a:extLst>
              <a:ext uri="{FF2B5EF4-FFF2-40B4-BE49-F238E27FC236}">
                <a16:creationId xmlns:a16="http://schemas.microsoft.com/office/drawing/2014/main" id="{F08691DC-9F0B-AF63-66F5-967C801E64AE}"/>
              </a:ext>
            </a:extLst>
          </p:cNvPr>
          <p:cNvSpPr>
            <a:spLocks noGrp="1"/>
          </p:cNvSpPr>
          <p:nvPr>
            <p:ph type="sldNum" sz="quarter" idx="5"/>
          </p:nvPr>
        </p:nvSpPr>
        <p:spPr/>
        <p:txBody>
          <a:bodyPr/>
          <a:lstStyle/>
          <a:p>
            <a:fld id="{A80A2AC1-9B22-4A82-AFC7-C0AA8AC1F0FB}" type="slidenum">
              <a:rPr lang="hu-HU" smtClean="0"/>
              <a:t>4</a:t>
            </a:fld>
            <a:endParaRPr lang="hu-HU"/>
          </a:p>
        </p:txBody>
      </p:sp>
    </p:spTree>
    <p:extLst>
      <p:ext uri="{BB962C8B-B14F-4D97-AF65-F5344CB8AC3E}">
        <p14:creationId xmlns:p14="http://schemas.microsoft.com/office/powerpoint/2010/main" val="4171534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91D0-67A0-DEF9-C612-1EDFEDCA22F1}"/>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C06AB04-2E2A-5FE6-2323-99228BF8B6D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34EAEE5-DA75-F7E4-5C58-2786E8680892}"/>
              </a:ext>
            </a:extLst>
          </p:cNvPr>
          <p:cNvSpPr>
            <a:spLocks noGrp="1"/>
          </p:cNvSpPr>
          <p:nvPr>
            <p:ph type="body" idx="1"/>
          </p:nvPr>
        </p:nvSpPr>
        <p:spPr/>
        <p:txBody>
          <a:bodyPr/>
          <a:lstStyle/>
          <a:p>
            <a:r>
              <a:rPr lang="hu-HU" dirty="0"/>
              <a:t>A játéknál fontos kiemelni hogy reszponzív minden felületen DE nem ajánljuk mert még csak billentyűzettel működik és telefonon meg tableten nem tudnak vele </a:t>
            </a:r>
            <a:r>
              <a:rPr lang="hu-HU" dirty="0" err="1"/>
              <a:t>jatszani</a:t>
            </a:r>
            <a:endParaRPr lang="hu-HU" dirty="0"/>
          </a:p>
        </p:txBody>
      </p:sp>
      <p:sp>
        <p:nvSpPr>
          <p:cNvPr id="4" name="Dia számának helye 3">
            <a:extLst>
              <a:ext uri="{FF2B5EF4-FFF2-40B4-BE49-F238E27FC236}">
                <a16:creationId xmlns:a16="http://schemas.microsoft.com/office/drawing/2014/main" id="{3B4AB4AE-7FD3-0B3D-9F43-1485C837957B}"/>
              </a:ext>
            </a:extLst>
          </p:cNvPr>
          <p:cNvSpPr>
            <a:spLocks noGrp="1"/>
          </p:cNvSpPr>
          <p:nvPr>
            <p:ph type="sldNum" sz="quarter" idx="5"/>
          </p:nvPr>
        </p:nvSpPr>
        <p:spPr/>
        <p:txBody>
          <a:bodyPr/>
          <a:lstStyle/>
          <a:p>
            <a:fld id="{A80A2AC1-9B22-4A82-AFC7-C0AA8AC1F0FB}" type="slidenum">
              <a:rPr lang="hu-HU" smtClean="0"/>
              <a:t>54</a:t>
            </a:fld>
            <a:endParaRPr lang="hu-HU"/>
          </a:p>
        </p:txBody>
      </p:sp>
    </p:spTree>
    <p:extLst>
      <p:ext uri="{BB962C8B-B14F-4D97-AF65-F5344CB8AC3E}">
        <p14:creationId xmlns:p14="http://schemas.microsoft.com/office/powerpoint/2010/main" val="264955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latin typeface="Arial" panose="020B0604020202020204" pitchFamily="34" charset="0"/>
                <a:cs typeface="Arial" panose="020B0604020202020204" pitchFamily="34" charset="0"/>
              </a:rPr>
              <a:t>Pálinka készítés : </a:t>
            </a:r>
            <a:r>
              <a:rPr lang="hu-HU" dirty="0"/>
              <a:t>Idő hiányába nem tudtuk jobban bele ásni magunkat</a:t>
            </a:r>
          </a:p>
          <a:p>
            <a:r>
              <a:rPr lang="hu-HU" dirty="0"/>
              <a:t>Email: Akár elő lehet fizetni és akkor nem csak a </a:t>
            </a:r>
            <a:r>
              <a:rPr lang="hu-HU"/>
              <a:t>saját emailünkre </a:t>
            </a:r>
            <a:r>
              <a:rPr lang="hu-HU" dirty="0"/>
              <a:t>kapunk üzenetet hogy megrendeltük hanem ellehet küldeni a felhasználónak</a:t>
            </a:r>
          </a:p>
        </p:txBody>
      </p:sp>
      <p:sp>
        <p:nvSpPr>
          <p:cNvPr id="4" name="Dia számának helye 3"/>
          <p:cNvSpPr>
            <a:spLocks noGrp="1"/>
          </p:cNvSpPr>
          <p:nvPr>
            <p:ph type="sldNum" sz="quarter" idx="5"/>
          </p:nvPr>
        </p:nvSpPr>
        <p:spPr/>
        <p:txBody>
          <a:bodyPr/>
          <a:lstStyle/>
          <a:p>
            <a:fld id="{A80A2AC1-9B22-4A82-AFC7-C0AA8AC1F0FB}" type="slidenum">
              <a:rPr lang="hu-HU" smtClean="0"/>
              <a:t>55</a:t>
            </a:fld>
            <a:endParaRPr lang="hu-HU"/>
          </a:p>
        </p:txBody>
      </p:sp>
    </p:spTree>
    <p:extLst>
      <p:ext uri="{BB962C8B-B14F-4D97-AF65-F5344CB8AC3E}">
        <p14:creationId xmlns:p14="http://schemas.microsoft.com/office/powerpoint/2010/main" val="210481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a:t>
            </a:fld>
            <a:endParaRPr lang="hu-HU"/>
          </a:p>
        </p:txBody>
      </p:sp>
    </p:spTree>
    <p:extLst>
      <p:ext uri="{BB962C8B-B14F-4D97-AF65-F5344CB8AC3E}">
        <p14:creationId xmlns:p14="http://schemas.microsoft.com/office/powerpoint/2010/main" val="268785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6</a:t>
            </a:fld>
            <a:endParaRPr lang="hu-HU"/>
          </a:p>
        </p:txBody>
      </p:sp>
    </p:spTree>
    <p:extLst>
      <p:ext uri="{BB962C8B-B14F-4D97-AF65-F5344CB8AC3E}">
        <p14:creationId xmlns:p14="http://schemas.microsoft.com/office/powerpoint/2010/main" val="184291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70D8D-A0C0-CAE9-1EBE-935B72F9241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46E97B5-B65C-C0F3-9B4B-61684CB309D1}"/>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48701B1B-0DE5-1C97-73F9-06326B964BC8}"/>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AE3750C-6895-D270-A497-8C9D733AA1E9}"/>
              </a:ext>
            </a:extLst>
          </p:cNvPr>
          <p:cNvSpPr>
            <a:spLocks noGrp="1"/>
          </p:cNvSpPr>
          <p:nvPr>
            <p:ph type="sldNum" sz="quarter" idx="5"/>
          </p:nvPr>
        </p:nvSpPr>
        <p:spPr/>
        <p:txBody>
          <a:bodyPr/>
          <a:lstStyle/>
          <a:p>
            <a:fld id="{A80A2AC1-9B22-4A82-AFC7-C0AA8AC1F0FB}" type="slidenum">
              <a:rPr lang="hu-HU" smtClean="0"/>
              <a:t>7</a:t>
            </a:fld>
            <a:endParaRPr lang="hu-HU"/>
          </a:p>
        </p:txBody>
      </p:sp>
    </p:spTree>
    <p:extLst>
      <p:ext uri="{BB962C8B-B14F-4D97-AF65-F5344CB8AC3E}">
        <p14:creationId xmlns:p14="http://schemas.microsoft.com/office/powerpoint/2010/main" val="115317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8383-3CFB-C4E7-F32E-A13DD2156E43}"/>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15399D7-74E6-8EA5-6058-9D45C427146C}"/>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17DE173-D321-CF34-7480-F095BF7596C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DA3635BD-897C-AAB1-CA6D-0D84FFD5B0A9}"/>
              </a:ext>
            </a:extLst>
          </p:cNvPr>
          <p:cNvSpPr>
            <a:spLocks noGrp="1"/>
          </p:cNvSpPr>
          <p:nvPr>
            <p:ph type="sldNum" sz="quarter" idx="5"/>
          </p:nvPr>
        </p:nvSpPr>
        <p:spPr/>
        <p:txBody>
          <a:bodyPr/>
          <a:lstStyle/>
          <a:p>
            <a:fld id="{A80A2AC1-9B22-4A82-AFC7-C0AA8AC1F0FB}" type="slidenum">
              <a:rPr lang="hu-HU" smtClean="0"/>
              <a:t>8</a:t>
            </a:fld>
            <a:endParaRPr lang="hu-HU"/>
          </a:p>
        </p:txBody>
      </p:sp>
    </p:spTree>
    <p:extLst>
      <p:ext uri="{BB962C8B-B14F-4D97-AF65-F5344CB8AC3E}">
        <p14:creationId xmlns:p14="http://schemas.microsoft.com/office/powerpoint/2010/main" val="151332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60065-A66F-FE5C-8313-66288BC4126F}"/>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D08C961C-7547-1DA5-AD3B-800C4979FE6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A3F25CE-F844-D290-D5C7-D1ABF899A1C3}"/>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98522804-E9DF-0D63-9A7B-3C41AA30773B}"/>
              </a:ext>
            </a:extLst>
          </p:cNvPr>
          <p:cNvSpPr>
            <a:spLocks noGrp="1"/>
          </p:cNvSpPr>
          <p:nvPr>
            <p:ph type="sldNum" sz="quarter" idx="5"/>
          </p:nvPr>
        </p:nvSpPr>
        <p:spPr/>
        <p:txBody>
          <a:bodyPr/>
          <a:lstStyle/>
          <a:p>
            <a:fld id="{A80A2AC1-9B22-4A82-AFC7-C0AA8AC1F0FB}" type="slidenum">
              <a:rPr lang="hu-HU" smtClean="0"/>
              <a:t>9</a:t>
            </a:fld>
            <a:endParaRPr lang="hu-HU"/>
          </a:p>
        </p:txBody>
      </p:sp>
    </p:spTree>
    <p:extLst>
      <p:ext uri="{BB962C8B-B14F-4D97-AF65-F5344CB8AC3E}">
        <p14:creationId xmlns:p14="http://schemas.microsoft.com/office/powerpoint/2010/main" val="131219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5/24/2025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eb3forms.com/" TargetMode="Externa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D585D3-CB43-48CC-A60C-97F604E99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9B41AA7D-2D51-C939-D4D2-B7AD735389BC}"/>
              </a:ext>
            </a:extLst>
          </p:cNvPr>
          <p:cNvSpPr>
            <a:spLocks noGrp="1"/>
          </p:cNvSpPr>
          <p:nvPr>
            <p:ph type="ctrTitle"/>
          </p:nvPr>
        </p:nvSpPr>
        <p:spPr>
          <a:xfrm>
            <a:off x="4728561" y="676226"/>
            <a:ext cx="6368858" cy="3028983"/>
          </a:xfrm>
        </p:spPr>
        <p:txBody>
          <a:bodyPr>
            <a:normAutofit/>
          </a:bodyPr>
          <a:lstStyle/>
          <a:p>
            <a:r>
              <a:rPr lang="hu-HU" dirty="0">
                <a:latin typeface="Arial" panose="020B0604020202020204" pitchFamily="34" charset="0"/>
                <a:cs typeface="Arial" panose="020B0604020202020204" pitchFamily="34" charset="0"/>
              </a:rPr>
              <a:t>A pálinka mesteri</a:t>
            </a:r>
          </a:p>
        </p:txBody>
      </p:sp>
      <p:sp>
        <p:nvSpPr>
          <p:cNvPr id="3" name="Alcím 2">
            <a:extLst>
              <a:ext uri="{FF2B5EF4-FFF2-40B4-BE49-F238E27FC236}">
                <a16:creationId xmlns:a16="http://schemas.microsoft.com/office/drawing/2014/main" id="{0BC8C79E-6AED-FE08-1588-5D8324B3FBD0}"/>
              </a:ext>
            </a:extLst>
          </p:cNvPr>
          <p:cNvSpPr>
            <a:spLocks noGrp="1"/>
          </p:cNvSpPr>
          <p:nvPr>
            <p:ph type="subTitle" idx="1"/>
          </p:nvPr>
        </p:nvSpPr>
        <p:spPr>
          <a:xfrm>
            <a:off x="4664505" y="3875599"/>
            <a:ext cx="6432913" cy="1564744"/>
          </a:xfrm>
        </p:spPr>
        <p:txBody>
          <a:bodyPr>
            <a:normAutofit/>
          </a:bodyPr>
          <a:lstStyle/>
          <a:p>
            <a:r>
              <a:rPr lang="hu-HU" dirty="0">
                <a:latin typeface="Arial" panose="020B0604020202020204" pitchFamily="34" charset="0"/>
                <a:cs typeface="Arial" panose="020B0604020202020204" pitchFamily="34" charset="0"/>
              </a:rPr>
              <a:t>Készítették: Kovács Bence, Németh Bence, Rózsa Levente</a:t>
            </a:r>
          </a:p>
        </p:txBody>
      </p:sp>
      <p:pic>
        <p:nvPicPr>
          <p:cNvPr id="31" name="Kép 30" descr="A képen szöveg, Betűtípus, névjegykártya, Grafika látható&#10;&#10;Előfordulhat, hogy a mesterséges intelligencia által létrehozott tartalom helytelen.">
            <a:extLst>
              <a:ext uri="{FF2B5EF4-FFF2-40B4-BE49-F238E27FC236}">
                <a16:creationId xmlns:a16="http://schemas.microsoft.com/office/drawing/2014/main" id="{807D00A8-FBE4-120A-E7B7-67D7C4596E22}"/>
              </a:ext>
            </a:extLst>
          </p:cNvPr>
          <p:cNvPicPr>
            <a:picLocks noChangeAspect="1"/>
          </p:cNvPicPr>
          <p:nvPr/>
        </p:nvPicPr>
        <p:blipFill>
          <a:blip r:embed="rId3"/>
          <a:srcRect t="805" r="-2" b="-2"/>
          <a:stretch/>
        </p:blipFill>
        <p:spPr>
          <a:xfrm>
            <a:off x="724072" y="1840099"/>
            <a:ext cx="4004489" cy="3177802"/>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52" name="Group 51">
            <a:extLst>
              <a:ext uri="{FF2B5EF4-FFF2-40B4-BE49-F238E27FC236}">
                <a16:creationId xmlns:a16="http://schemas.microsoft.com/office/drawing/2014/main" id="{0CF67D25-B214-4FC1-B9D9-9778DF81C7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3" name="Straight Connector 52">
              <a:extLst>
                <a:ext uri="{FF2B5EF4-FFF2-40B4-BE49-F238E27FC236}">
                  <a16:creationId xmlns:a16="http://schemas.microsoft.com/office/drawing/2014/main" id="{F73BFB09-0540-4F74-8278-0EB8DD4FE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B6C85CA-77E4-4A13-8CA2-7ED2532FA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0B20183-5DBC-4848-B95B-D979D89237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0F13623-7690-470A-AFD1-D3FBB1AE7F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7356DDB-2CEE-4C6A-8292-C097DE7DB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4755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F1A449F-6D56-F8F7-F307-7A17615847A0}"/>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225F9F02-A2EB-5E57-2D36-F1B7B99E525A}"/>
              </a:ext>
            </a:extLst>
          </p:cNvPr>
          <p:cNvSpPr/>
          <p:nvPr/>
        </p:nvSpPr>
        <p:spPr>
          <a:xfrm flipH="1" flipV="1">
            <a:off x="234776" y="296562"/>
            <a:ext cx="11726564" cy="1587322"/>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7ADB4234-D6FC-BCC7-FE8A-D487561B0CF5}"/>
              </a:ext>
            </a:extLst>
          </p:cNvPr>
          <p:cNvCxnSpPr>
            <a:cxnSpLocks/>
          </p:cNvCxnSpPr>
          <p:nvPr/>
        </p:nvCxnSpPr>
        <p:spPr>
          <a:xfrm flipV="1">
            <a:off x="1662704" y="2000158"/>
            <a:ext cx="766119" cy="63019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8A1FA209-1D63-60B8-D8EE-5A298018E6FF}"/>
              </a:ext>
            </a:extLst>
          </p:cNvPr>
          <p:cNvCxnSpPr>
            <a:cxnSpLocks/>
          </p:cNvCxnSpPr>
          <p:nvPr/>
        </p:nvCxnSpPr>
        <p:spPr>
          <a:xfrm flipH="1" flipV="1">
            <a:off x="9565469" y="2000158"/>
            <a:ext cx="827903" cy="630194"/>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6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8E18D38-2363-10E7-2723-8812033A88AE}"/>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460032F1-ABD3-08E2-E832-593EF25378BC}"/>
              </a:ext>
            </a:extLst>
          </p:cNvPr>
          <p:cNvSpPr/>
          <p:nvPr/>
        </p:nvSpPr>
        <p:spPr>
          <a:xfrm flipH="1" flipV="1">
            <a:off x="232718" y="2594919"/>
            <a:ext cx="11726564" cy="1580474"/>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5A9A54DB-E738-4357-DCDC-D443A9BD3F10}"/>
              </a:ext>
            </a:extLst>
          </p:cNvPr>
          <p:cNvCxnSpPr>
            <a:cxnSpLocks/>
          </p:cNvCxnSpPr>
          <p:nvPr/>
        </p:nvCxnSpPr>
        <p:spPr>
          <a:xfrm flipV="1">
            <a:off x="1799968" y="4307892"/>
            <a:ext cx="766119" cy="63019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B2A2CE8B-18B8-2453-2019-D6B6FEDE754E}"/>
              </a:ext>
            </a:extLst>
          </p:cNvPr>
          <p:cNvCxnSpPr>
            <a:cxnSpLocks/>
          </p:cNvCxnSpPr>
          <p:nvPr/>
        </p:nvCxnSpPr>
        <p:spPr>
          <a:xfrm flipH="1" flipV="1">
            <a:off x="9438925" y="4336847"/>
            <a:ext cx="864972" cy="630194"/>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36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26BD59-3E14-8730-0552-526A29C4B097}"/>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CB8A2BF3-F1C9-66D1-DE76-1AD5061CF378}"/>
              </a:ext>
            </a:extLst>
          </p:cNvPr>
          <p:cNvSpPr/>
          <p:nvPr/>
        </p:nvSpPr>
        <p:spPr>
          <a:xfrm flipH="1" flipV="1">
            <a:off x="232718" y="4905036"/>
            <a:ext cx="11726564" cy="1533086"/>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2" name="Egyenes összekötő nyíllal 1">
            <a:extLst>
              <a:ext uri="{FF2B5EF4-FFF2-40B4-BE49-F238E27FC236}">
                <a16:creationId xmlns:a16="http://schemas.microsoft.com/office/drawing/2014/main" id="{E7933AB9-59BC-6AEE-DE22-74F19B9488FD}"/>
              </a:ext>
            </a:extLst>
          </p:cNvPr>
          <p:cNvCxnSpPr>
            <a:cxnSpLocks/>
          </p:cNvCxnSpPr>
          <p:nvPr/>
        </p:nvCxnSpPr>
        <p:spPr>
          <a:xfrm>
            <a:off x="1322173" y="4069394"/>
            <a:ext cx="799071" cy="667263"/>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89B8B665-ACD1-1273-9951-DAE152499960}"/>
              </a:ext>
            </a:extLst>
          </p:cNvPr>
          <p:cNvCxnSpPr>
            <a:cxnSpLocks/>
          </p:cNvCxnSpPr>
          <p:nvPr/>
        </p:nvCxnSpPr>
        <p:spPr>
          <a:xfrm flipH="1">
            <a:off x="10198443" y="4113164"/>
            <a:ext cx="671384" cy="667263"/>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0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808F847-5795-A14F-15D0-66EB65FFAD4A}"/>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9CA46493-4EF0-35DD-D610-9A96DFC1A145}"/>
              </a:ext>
            </a:extLst>
          </p:cNvPr>
          <p:cNvSpPr/>
          <p:nvPr/>
        </p:nvSpPr>
        <p:spPr>
          <a:xfrm flipH="1" flipV="1">
            <a:off x="-1" y="4484384"/>
            <a:ext cx="12097263" cy="2373616"/>
          </a:xfrm>
          <a:prstGeom prst="rect">
            <a:avLst/>
          </a:prstGeom>
          <a:noFill/>
          <a:ln w="920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cxnSp>
        <p:nvCxnSpPr>
          <p:cNvPr id="2" name="Egyenes összekötő nyíllal 1">
            <a:extLst>
              <a:ext uri="{FF2B5EF4-FFF2-40B4-BE49-F238E27FC236}">
                <a16:creationId xmlns:a16="http://schemas.microsoft.com/office/drawing/2014/main" id="{78196076-EE24-B041-B69F-9CD60006871E}"/>
              </a:ext>
            </a:extLst>
          </p:cNvPr>
          <p:cNvCxnSpPr>
            <a:cxnSpLocks/>
          </p:cNvCxnSpPr>
          <p:nvPr/>
        </p:nvCxnSpPr>
        <p:spPr>
          <a:xfrm>
            <a:off x="1370162" y="3429000"/>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6F6D8352-BD55-F7BC-67C8-43C1DA1550AC}"/>
              </a:ext>
            </a:extLst>
          </p:cNvPr>
          <p:cNvCxnSpPr>
            <a:cxnSpLocks/>
          </p:cNvCxnSpPr>
          <p:nvPr/>
        </p:nvCxnSpPr>
        <p:spPr>
          <a:xfrm flipH="1">
            <a:off x="9693156" y="3429000"/>
            <a:ext cx="897924"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02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887674-A61A-7A49-EB63-643DFECDC295}"/>
              </a:ext>
            </a:extLst>
          </p:cNvPr>
          <p:cNvSpPr>
            <a:spLocks noGrp="1"/>
          </p:cNvSpPr>
          <p:nvPr>
            <p:ph type="title"/>
          </p:nvPr>
        </p:nvSpPr>
        <p:spPr>
          <a:xfrm>
            <a:off x="1828800" y="2675466"/>
            <a:ext cx="8534400" cy="1507067"/>
          </a:xfrm>
        </p:spPr>
        <p:txBody>
          <a:bodyPr/>
          <a:lstStyle/>
          <a:p>
            <a:pPr algn="ctr"/>
            <a:r>
              <a:rPr lang="hu-HU" dirty="0"/>
              <a:t>Bejelentkezés</a:t>
            </a:r>
          </a:p>
        </p:txBody>
      </p:sp>
    </p:spTree>
    <p:extLst>
      <p:ext uri="{BB962C8B-B14F-4D97-AF65-F5344CB8AC3E}">
        <p14:creationId xmlns:p14="http://schemas.microsoft.com/office/powerpoint/2010/main" val="131541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4EC16B93-68F8-10CF-CB21-C166B3504953}"/>
            </a:ext>
          </a:extLst>
        </p:cNvPr>
        <p:cNvGrpSpPr/>
        <p:nvPr/>
      </p:nvGrpSpPr>
      <p:grpSpPr>
        <a:xfrm>
          <a:off x="0" y="0"/>
          <a:ext cx="0" cy="0"/>
          <a:chOff x="0" y="0"/>
          <a:chExt cx="0" cy="0"/>
        </a:xfrm>
      </p:grpSpPr>
      <p:cxnSp>
        <p:nvCxnSpPr>
          <p:cNvPr id="2" name="Egyenes összekötő nyíllal 1">
            <a:extLst>
              <a:ext uri="{FF2B5EF4-FFF2-40B4-BE49-F238E27FC236}">
                <a16:creationId xmlns:a16="http://schemas.microsoft.com/office/drawing/2014/main" id="{59EBE8F7-5E48-2D0B-78EC-C5514A652CB9}"/>
              </a:ext>
            </a:extLst>
          </p:cNvPr>
          <p:cNvCxnSpPr>
            <a:cxnSpLocks/>
          </p:cNvCxnSpPr>
          <p:nvPr/>
        </p:nvCxnSpPr>
        <p:spPr>
          <a:xfrm>
            <a:off x="3826476" y="2235455"/>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F1405E98-98BC-172E-C281-A46164BB4C9A}"/>
              </a:ext>
            </a:extLst>
          </p:cNvPr>
          <p:cNvCxnSpPr>
            <a:cxnSpLocks/>
          </p:cNvCxnSpPr>
          <p:nvPr/>
        </p:nvCxnSpPr>
        <p:spPr>
          <a:xfrm flipH="1">
            <a:off x="7269894" y="2803868"/>
            <a:ext cx="897924"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Egyenes összekötő nyíllal 2">
            <a:extLst>
              <a:ext uri="{FF2B5EF4-FFF2-40B4-BE49-F238E27FC236}">
                <a16:creationId xmlns:a16="http://schemas.microsoft.com/office/drawing/2014/main" id="{3D4222CA-6220-CFED-D704-7FBC99D42B55}"/>
              </a:ext>
            </a:extLst>
          </p:cNvPr>
          <p:cNvCxnSpPr>
            <a:cxnSpLocks/>
          </p:cNvCxnSpPr>
          <p:nvPr/>
        </p:nvCxnSpPr>
        <p:spPr>
          <a:xfrm flipH="1">
            <a:off x="7269894" y="4175466"/>
            <a:ext cx="1046203"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Egyenes összekötő nyíllal 5">
            <a:extLst>
              <a:ext uri="{FF2B5EF4-FFF2-40B4-BE49-F238E27FC236}">
                <a16:creationId xmlns:a16="http://schemas.microsoft.com/office/drawing/2014/main" id="{E7DE3197-6416-3370-FBEF-3F4910F2EEE4}"/>
              </a:ext>
            </a:extLst>
          </p:cNvPr>
          <p:cNvCxnSpPr>
            <a:cxnSpLocks/>
          </p:cNvCxnSpPr>
          <p:nvPr/>
        </p:nvCxnSpPr>
        <p:spPr>
          <a:xfrm flipV="1">
            <a:off x="6096000" y="4933348"/>
            <a:ext cx="0" cy="7619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gyenes összekötő nyíllal 7">
            <a:extLst>
              <a:ext uri="{FF2B5EF4-FFF2-40B4-BE49-F238E27FC236}">
                <a16:creationId xmlns:a16="http://schemas.microsoft.com/office/drawing/2014/main" id="{D84630BC-EE10-898D-DF7E-EC3EFD88A963}"/>
              </a:ext>
            </a:extLst>
          </p:cNvPr>
          <p:cNvCxnSpPr>
            <a:cxnSpLocks/>
          </p:cNvCxnSpPr>
          <p:nvPr/>
        </p:nvCxnSpPr>
        <p:spPr>
          <a:xfrm>
            <a:off x="4028303" y="4439077"/>
            <a:ext cx="1132705"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gyenes összekötő nyíllal 10">
            <a:extLst>
              <a:ext uri="{FF2B5EF4-FFF2-40B4-BE49-F238E27FC236}">
                <a16:creationId xmlns:a16="http://schemas.microsoft.com/office/drawing/2014/main" id="{A87C701A-330D-0E3B-27E2-A3276C0DDAD8}"/>
              </a:ext>
            </a:extLst>
          </p:cNvPr>
          <p:cNvCxnSpPr>
            <a:cxnSpLocks/>
          </p:cNvCxnSpPr>
          <p:nvPr/>
        </p:nvCxnSpPr>
        <p:spPr>
          <a:xfrm flipH="1" flipV="1">
            <a:off x="6919786" y="4484387"/>
            <a:ext cx="972063" cy="448961"/>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Szövegdoboz 13">
            <a:extLst>
              <a:ext uri="{FF2B5EF4-FFF2-40B4-BE49-F238E27FC236}">
                <a16:creationId xmlns:a16="http://schemas.microsoft.com/office/drawing/2014/main" id="{D11C5E09-FFE5-2304-655F-16412B868436}"/>
              </a:ext>
            </a:extLst>
          </p:cNvPr>
          <p:cNvSpPr txBox="1"/>
          <p:nvPr/>
        </p:nvSpPr>
        <p:spPr>
          <a:xfrm>
            <a:off x="2469292" y="1866123"/>
            <a:ext cx="2125363"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Email cím</a:t>
            </a:r>
          </a:p>
        </p:txBody>
      </p:sp>
      <p:sp>
        <p:nvSpPr>
          <p:cNvPr id="15" name="Szövegdoboz 14">
            <a:extLst>
              <a:ext uri="{FF2B5EF4-FFF2-40B4-BE49-F238E27FC236}">
                <a16:creationId xmlns:a16="http://schemas.microsoft.com/office/drawing/2014/main" id="{4F76BDAD-3359-BA5D-564B-E822CF394CCA}"/>
              </a:ext>
            </a:extLst>
          </p:cNvPr>
          <p:cNvSpPr txBox="1"/>
          <p:nvPr/>
        </p:nvSpPr>
        <p:spPr>
          <a:xfrm>
            <a:off x="8167818" y="2434536"/>
            <a:ext cx="2347786"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Jelszó</a:t>
            </a:r>
          </a:p>
        </p:txBody>
      </p:sp>
      <p:sp>
        <p:nvSpPr>
          <p:cNvPr id="16" name="Szövegdoboz 15">
            <a:extLst>
              <a:ext uri="{FF2B5EF4-FFF2-40B4-BE49-F238E27FC236}">
                <a16:creationId xmlns:a16="http://schemas.microsoft.com/office/drawing/2014/main" id="{86C246FC-4D1D-3FB8-4F09-6ED0A312C572}"/>
              </a:ext>
            </a:extLst>
          </p:cNvPr>
          <p:cNvSpPr txBox="1"/>
          <p:nvPr/>
        </p:nvSpPr>
        <p:spPr>
          <a:xfrm>
            <a:off x="8452022" y="3941805"/>
            <a:ext cx="2656702"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Bejelentkezés gomb</a:t>
            </a:r>
          </a:p>
        </p:txBody>
      </p:sp>
      <p:sp>
        <p:nvSpPr>
          <p:cNvPr id="19" name="Szövegdoboz 18">
            <a:extLst>
              <a:ext uri="{FF2B5EF4-FFF2-40B4-BE49-F238E27FC236}">
                <a16:creationId xmlns:a16="http://schemas.microsoft.com/office/drawing/2014/main" id="{F2C31FB5-82F8-4196-667D-AB7E3DEE069F}"/>
              </a:ext>
            </a:extLst>
          </p:cNvPr>
          <p:cNvSpPr txBox="1"/>
          <p:nvPr/>
        </p:nvSpPr>
        <p:spPr>
          <a:xfrm>
            <a:off x="1902940" y="4223522"/>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Regisztrációs link</a:t>
            </a:r>
          </a:p>
        </p:txBody>
      </p:sp>
      <p:sp>
        <p:nvSpPr>
          <p:cNvPr id="20" name="Szövegdoboz 19">
            <a:extLst>
              <a:ext uri="{FF2B5EF4-FFF2-40B4-BE49-F238E27FC236}">
                <a16:creationId xmlns:a16="http://schemas.microsoft.com/office/drawing/2014/main" id="{E3DAA8FB-1330-1208-F67C-E189AE701491}"/>
              </a:ext>
            </a:extLst>
          </p:cNvPr>
          <p:cNvSpPr txBox="1"/>
          <p:nvPr/>
        </p:nvSpPr>
        <p:spPr>
          <a:xfrm>
            <a:off x="5033318" y="5871090"/>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Vissza gomb</a:t>
            </a:r>
          </a:p>
        </p:txBody>
      </p:sp>
      <p:sp>
        <p:nvSpPr>
          <p:cNvPr id="21" name="Szövegdoboz 20">
            <a:extLst>
              <a:ext uri="{FF2B5EF4-FFF2-40B4-BE49-F238E27FC236}">
                <a16:creationId xmlns:a16="http://schemas.microsoft.com/office/drawing/2014/main" id="{EB459DD5-F9FD-2D1F-7EAF-FBF1C40E7BBD}"/>
              </a:ext>
            </a:extLst>
          </p:cNvPr>
          <p:cNvSpPr txBox="1"/>
          <p:nvPr/>
        </p:nvSpPr>
        <p:spPr>
          <a:xfrm>
            <a:off x="7566455" y="5089865"/>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Új jelszó link</a:t>
            </a:r>
          </a:p>
        </p:txBody>
      </p:sp>
    </p:spTree>
    <p:extLst>
      <p:ext uri="{BB962C8B-B14F-4D97-AF65-F5344CB8AC3E}">
        <p14:creationId xmlns:p14="http://schemas.microsoft.com/office/powerpoint/2010/main" val="343407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8BAADF9-C025-29CE-3988-07AFCDFC30F7}"/>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6714F30-71BC-C653-F231-4193C27A110A}"/>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Regisztráció</a:t>
            </a:r>
          </a:p>
        </p:txBody>
      </p:sp>
    </p:spTree>
    <p:extLst>
      <p:ext uri="{BB962C8B-B14F-4D97-AF65-F5344CB8AC3E}">
        <p14:creationId xmlns:p14="http://schemas.microsoft.com/office/powerpoint/2010/main" val="4228157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5000" r="-5000"/>
          </a:stretch>
        </a:blipFill>
        <a:effectLst/>
      </p:bgPr>
    </p:bg>
    <p:spTree>
      <p:nvGrpSpPr>
        <p:cNvPr id="1" name="">
          <a:extLst>
            <a:ext uri="{FF2B5EF4-FFF2-40B4-BE49-F238E27FC236}">
              <a16:creationId xmlns:a16="http://schemas.microsoft.com/office/drawing/2014/main" id="{3DE90E52-DAC9-135F-F727-AAB6D64D3FEA}"/>
            </a:ext>
          </a:extLst>
        </p:cNvPr>
        <p:cNvGrpSpPr/>
        <p:nvPr/>
      </p:nvGrpSpPr>
      <p:grpSpPr>
        <a:xfrm>
          <a:off x="0" y="0"/>
          <a:ext cx="0" cy="0"/>
          <a:chOff x="0" y="0"/>
          <a:chExt cx="0" cy="0"/>
        </a:xfrm>
      </p:grpSpPr>
      <p:pic>
        <p:nvPicPr>
          <p:cNvPr id="7" name="Kép 6">
            <a:extLst>
              <a:ext uri="{FF2B5EF4-FFF2-40B4-BE49-F238E27FC236}">
                <a16:creationId xmlns:a16="http://schemas.microsoft.com/office/drawing/2014/main" id="{37F88D22-F70A-7620-B6B3-0EA5B3FCE1EB}"/>
              </a:ext>
            </a:extLst>
          </p:cNvPr>
          <p:cNvPicPr>
            <a:picLocks noChangeAspect="1"/>
          </p:cNvPicPr>
          <p:nvPr/>
        </p:nvPicPr>
        <p:blipFill>
          <a:blip r:embed="rId4"/>
          <a:stretch>
            <a:fillRect/>
          </a:stretch>
        </p:blipFill>
        <p:spPr>
          <a:xfrm>
            <a:off x="796133" y="2289319"/>
            <a:ext cx="2857899" cy="1161022"/>
          </a:xfrm>
          <a:prstGeom prst="rect">
            <a:avLst/>
          </a:prstGeom>
        </p:spPr>
      </p:pic>
      <p:pic>
        <p:nvPicPr>
          <p:cNvPr id="17" name="Kép 16">
            <a:extLst>
              <a:ext uri="{FF2B5EF4-FFF2-40B4-BE49-F238E27FC236}">
                <a16:creationId xmlns:a16="http://schemas.microsoft.com/office/drawing/2014/main" id="{48C58034-9DC5-71A9-F132-00C2DD341609}"/>
              </a:ext>
            </a:extLst>
          </p:cNvPr>
          <p:cNvPicPr>
            <a:picLocks noChangeAspect="1"/>
          </p:cNvPicPr>
          <p:nvPr/>
        </p:nvPicPr>
        <p:blipFill>
          <a:blip r:embed="rId5"/>
          <a:stretch>
            <a:fillRect/>
          </a:stretch>
        </p:blipFill>
        <p:spPr>
          <a:xfrm>
            <a:off x="805659" y="3623120"/>
            <a:ext cx="2848373" cy="390580"/>
          </a:xfrm>
          <a:prstGeom prst="rect">
            <a:avLst/>
          </a:prstGeom>
        </p:spPr>
      </p:pic>
      <p:pic>
        <p:nvPicPr>
          <p:cNvPr id="23" name="Kép 22">
            <a:extLst>
              <a:ext uri="{FF2B5EF4-FFF2-40B4-BE49-F238E27FC236}">
                <a16:creationId xmlns:a16="http://schemas.microsoft.com/office/drawing/2014/main" id="{E2CFA7F6-8012-6924-6501-166934315DFA}"/>
              </a:ext>
            </a:extLst>
          </p:cNvPr>
          <p:cNvPicPr>
            <a:picLocks noChangeAspect="1"/>
          </p:cNvPicPr>
          <p:nvPr/>
        </p:nvPicPr>
        <p:blipFill>
          <a:blip r:embed="rId6"/>
          <a:stretch>
            <a:fillRect/>
          </a:stretch>
        </p:blipFill>
        <p:spPr>
          <a:xfrm>
            <a:off x="796133" y="4256685"/>
            <a:ext cx="2848373" cy="371527"/>
          </a:xfrm>
          <a:prstGeom prst="rect">
            <a:avLst/>
          </a:prstGeom>
        </p:spPr>
      </p:pic>
      <p:pic>
        <p:nvPicPr>
          <p:cNvPr id="25" name="Kép 24">
            <a:extLst>
              <a:ext uri="{FF2B5EF4-FFF2-40B4-BE49-F238E27FC236}">
                <a16:creationId xmlns:a16="http://schemas.microsoft.com/office/drawing/2014/main" id="{9C39AA94-9FE0-8D29-B7C1-306CDB06EB8E}"/>
              </a:ext>
            </a:extLst>
          </p:cNvPr>
          <p:cNvPicPr>
            <a:picLocks noChangeAspect="1"/>
          </p:cNvPicPr>
          <p:nvPr/>
        </p:nvPicPr>
        <p:blipFill>
          <a:blip r:embed="rId7"/>
          <a:stretch>
            <a:fillRect/>
          </a:stretch>
        </p:blipFill>
        <p:spPr>
          <a:xfrm>
            <a:off x="796133" y="4820044"/>
            <a:ext cx="2857899" cy="619211"/>
          </a:xfrm>
          <a:prstGeom prst="rect">
            <a:avLst/>
          </a:prstGeom>
        </p:spPr>
      </p:pic>
      <p:sp>
        <p:nvSpPr>
          <p:cNvPr id="26" name="Folyamatábra: Bekötés 25">
            <a:extLst>
              <a:ext uri="{FF2B5EF4-FFF2-40B4-BE49-F238E27FC236}">
                <a16:creationId xmlns:a16="http://schemas.microsoft.com/office/drawing/2014/main" id="{6F41A0EE-0A85-8154-86F9-913C79145483}"/>
              </a:ext>
            </a:extLst>
          </p:cNvPr>
          <p:cNvSpPr/>
          <p:nvPr/>
        </p:nvSpPr>
        <p:spPr>
          <a:xfrm>
            <a:off x="455011" y="2733152"/>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7" name="Folyamatábra: Bekötés 26">
            <a:extLst>
              <a:ext uri="{FF2B5EF4-FFF2-40B4-BE49-F238E27FC236}">
                <a16:creationId xmlns:a16="http://schemas.microsoft.com/office/drawing/2014/main" id="{4C743F8A-14C0-1807-07A0-E6AB0284575B}"/>
              </a:ext>
            </a:extLst>
          </p:cNvPr>
          <p:cNvSpPr/>
          <p:nvPr/>
        </p:nvSpPr>
        <p:spPr>
          <a:xfrm>
            <a:off x="455010" y="3735169"/>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8" name="Folyamatábra: Bekötés 27">
            <a:extLst>
              <a:ext uri="{FF2B5EF4-FFF2-40B4-BE49-F238E27FC236}">
                <a16:creationId xmlns:a16="http://schemas.microsoft.com/office/drawing/2014/main" id="{28FED6E8-E5A7-8614-9FE2-6FCFAF910434}"/>
              </a:ext>
            </a:extLst>
          </p:cNvPr>
          <p:cNvSpPr/>
          <p:nvPr/>
        </p:nvSpPr>
        <p:spPr>
          <a:xfrm>
            <a:off x="455009" y="4345028"/>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9" name="Folyamatábra: Bekötés 28">
            <a:extLst>
              <a:ext uri="{FF2B5EF4-FFF2-40B4-BE49-F238E27FC236}">
                <a16:creationId xmlns:a16="http://schemas.microsoft.com/office/drawing/2014/main" id="{9E33BB94-2BD8-DBCB-56F3-F9C33871AAC5}"/>
              </a:ext>
            </a:extLst>
          </p:cNvPr>
          <p:cNvSpPr/>
          <p:nvPr/>
        </p:nvSpPr>
        <p:spPr>
          <a:xfrm>
            <a:off x="455009" y="5032229"/>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30" name="Szövegdoboz 29">
            <a:extLst>
              <a:ext uri="{FF2B5EF4-FFF2-40B4-BE49-F238E27FC236}">
                <a16:creationId xmlns:a16="http://schemas.microsoft.com/office/drawing/2014/main" id="{A0D15442-2988-DC58-B4C9-30C0D790FD29}"/>
              </a:ext>
            </a:extLst>
          </p:cNvPr>
          <p:cNvSpPr txBox="1"/>
          <p:nvPr/>
        </p:nvSpPr>
        <p:spPr>
          <a:xfrm>
            <a:off x="715224" y="1639405"/>
            <a:ext cx="4089679"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Regisztráció feltételei</a:t>
            </a:r>
          </a:p>
        </p:txBody>
      </p:sp>
      <p:pic>
        <p:nvPicPr>
          <p:cNvPr id="1028" name="Picture 4">
            <a:extLst>
              <a:ext uri="{FF2B5EF4-FFF2-40B4-BE49-F238E27FC236}">
                <a16:creationId xmlns:a16="http://schemas.microsoft.com/office/drawing/2014/main" id="{C50EE889-2338-D9D0-1058-5C1CFA727A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7907" y="1461171"/>
            <a:ext cx="3935657" cy="393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2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1314AF3-6BE6-D5EE-879E-88B3C4593B97}"/>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3E27D4C-F0A2-D51C-E0F5-9931F5BE8E58}"/>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Webshop</a:t>
            </a:r>
          </a:p>
        </p:txBody>
      </p:sp>
    </p:spTree>
    <p:extLst>
      <p:ext uri="{BB962C8B-B14F-4D97-AF65-F5344CB8AC3E}">
        <p14:creationId xmlns:p14="http://schemas.microsoft.com/office/powerpoint/2010/main" val="120510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C4248A6-AAB1-8872-8AFF-980F6AA8C945}"/>
            </a:ext>
          </a:extLst>
        </p:cNvPr>
        <p:cNvGrpSpPr/>
        <p:nvPr/>
      </p:nvGrpSpPr>
      <p:grpSpPr>
        <a:xfrm>
          <a:off x="0" y="0"/>
          <a:ext cx="0" cy="0"/>
          <a:chOff x="0" y="0"/>
          <a:chExt cx="0" cy="0"/>
        </a:xfrm>
      </p:grpSpPr>
    </p:spTree>
    <p:extLst>
      <p:ext uri="{BB962C8B-B14F-4D97-AF65-F5344CB8AC3E}">
        <p14:creationId xmlns:p14="http://schemas.microsoft.com/office/powerpoint/2010/main" val="317304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4C37AD-AECB-4BE2-A90B-D0E5EC789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1AE50306-F2E4-7978-0AAB-023F7790ABC0}"/>
              </a:ext>
            </a:extLst>
          </p:cNvPr>
          <p:cNvSpPr>
            <a:spLocks noGrp="1"/>
          </p:cNvSpPr>
          <p:nvPr>
            <p:ph type="title"/>
          </p:nvPr>
        </p:nvSpPr>
        <p:spPr>
          <a:xfrm>
            <a:off x="3884611" y="422076"/>
            <a:ext cx="5555951" cy="1507067"/>
          </a:xfrm>
        </p:spPr>
        <p:txBody>
          <a:bodyPr>
            <a:normAutofit/>
          </a:bodyPr>
          <a:lstStyle/>
          <a:p>
            <a:r>
              <a:rPr lang="hu-HU" dirty="0">
                <a:latin typeface="Arial" panose="020B0604020202020204" pitchFamily="34" charset="0"/>
                <a:cs typeface="Arial" panose="020B0604020202020204" pitchFamily="34" charset="0"/>
              </a:rPr>
              <a:t>Miért választottuk ezt a témát?</a:t>
            </a:r>
          </a:p>
        </p:txBody>
      </p:sp>
      <p:pic>
        <p:nvPicPr>
          <p:cNvPr id="1026" name="Picture 2" descr="Pálinkás üveg">
            <a:extLst>
              <a:ext uri="{FF2B5EF4-FFF2-40B4-BE49-F238E27FC236}">
                <a16:creationId xmlns:a16="http://schemas.microsoft.com/office/drawing/2014/main" id="{27BE2300-CBC4-45F6-9A65-C2F918486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51" r="42991"/>
          <a:stretch/>
        </p:blipFill>
        <p:spPr bwMode="auto">
          <a:xfrm>
            <a:off x="831" y="10"/>
            <a:ext cx="3502025"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sp>
        <p:nvSpPr>
          <p:cNvPr id="3" name="Tartalom helye 2">
            <a:extLst>
              <a:ext uri="{FF2B5EF4-FFF2-40B4-BE49-F238E27FC236}">
                <a16:creationId xmlns:a16="http://schemas.microsoft.com/office/drawing/2014/main" id="{2579C8F6-1FDE-2ACD-CA86-0FBE9B188173}"/>
              </a:ext>
            </a:extLst>
          </p:cNvPr>
          <p:cNvSpPr>
            <a:spLocks noGrp="1"/>
          </p:cNvSpPr>
          <p:nvPr>
            <p:ph idx="1"/>
          </p:nvPr>
        </p:nvSpPr>
        <p:spPr>
          <a:xfrm>
            <a:off x="3653667" y="2351219"/>
            <a:ext cx="7101795" cy="3615267"/>
          </a:xfrm>
        </p:spPr>
        <p:txBody>
          <a:bodyPr>
            <a:normAutofit fontScale="92500" lnSpcReduction="20000"/>
          </a:bodyPr>
          <a:lstStyle/>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Hagyományos falusi pálinkafőzés örökségének megőrzése</a:t>
            </a:r>
          </a:p>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Kulturális értékek átadása a fiatalabb generációknak</a:t>
            </a:r>
          </a:p>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Közösségi érdeklődés felkeltése a tradíció iránt</a:t>
            </a:r>
          </a:p>
          <a:p>
            <a:endParaRPr lang="hu-HU" sz="2800" dirty="0">
              <a:latin typeface="Arial" panose="020B0604020202020204" pitchFamily="34" charset="0"/>
              <a:cs typeface="Arial" panose="020B0604020202020204" pitchFamily="34" charset="0"/>
            </a:endParaRPr>
          </a:p>
        </p:txBody>
      </p:sp>
      <p:grpSp>
        <p:nvGrpSpPr>
          <p:cNvPr id="1033" name="Group 1032">
            <a:extLst>
              <a:ext uri="{FF2B5EF4-FFF2-40B4-BE49-F238E27FC236}">
                <a16:creationId xmlns:a16="http://schemas.microsoft.com/office/drawing/2014/main" id="{34E40056-4B05-4A2C-8908-10FF073A8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4" name="Straight Connector 1033">
              <a:extLst>
                <a:ext uri="{FF2B5EF4-FFF2-40B4-BE49-F238E27FC236}">
                  <a16:creationId xmlns:a16="http://schemas.microsoft.com/office/drawing/2014/main" id="{E4CE3D7E-7E61-4783-A4B4-AF9FF7F826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29CD84E2-F85B-4AB8-9BA7-B59B59AC4B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69BBEB54-0DAD-4AAF-8BB1-F0DB0F9C39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D97820F3-DA9C-422A-B861-A480530FB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F2B678CA-174E-4AE7-B78F-193C328FE4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77184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B5EC0A-FCF0-64AB-5B50-2DE9E2764B67}"/>
            </a:ext>
          </a:extLst>
        </p:cNvPr>
        <p:cNvGrpSpPr/>
        <p:nvPr/>
      </p:nvGrpSpPr>
      <p:grpSpPr>
        <a:xfrm>
          <a:off x="0" y="0"/>
          <a:ext cx="0" cy="0"/>
          <a:chOff x="0" y="0"/>
          <a:chExt cx="0" cy="0"/>
        </a:xfrm>
      </p:grpSpPr>
      <p:cxnSp>
        <p:nvCxnSpPr>
          <p:cNvPr id="2" name="Egyenes összekötő nyíllal 1">
            <a:extLst>
              <a:ext uri="{FF2B5EF4-FFF2-40B4-BE49-F238E27FC236}">
                <a16:creationId xmlns:a16="http://schemas.microsoft.com/office/drawing/2014/main" id="{B4B7D732-31CB-1FB1-6FF7-708715683DEE}"/>
              </a:ext>
            </a:extLst>
          </p:cNvPr>
          <p:cNvCxnSpPr>
            <a:cxnSpLocks/>
          </p:cNvCxnSpPr>
          <p:nvPr/>
        </p:nvCxnSpPr>
        <p:spPr>
          <a:xfrm>
            <a:off x="2188595" y="949114"/>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6255BF5D-5CEB-CD42-651F-68F957DCACCE}"/>
              </a:ext>
            </a:extLst>
          </p:cNvPr>
          <p:cNvCxnSpPr>
            <a:cxnSpLocks/>
          </p:cNvCxnSpPr>
          <p:nvPr/>
        </p:nvCxnSpPr>
        <p:spPr>
          <a:xfrm>
            <a:off x="2109181" y="2521831"/>
            <a:ext cx="1254460"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Egyenes összekötő nyíllal 5">
            <a:extLst>
              <a:ext uri="{FF2B5EF4-FFF2-40B4-BE49-F238E27FC236}">
                <a16:creationId xmlns:a16="http://schemas.microsoft.com/office/drawing/2014/main" id="{C1F8380A-3F58-190F-944E-E0EEC089A221}"/>
              </a:ext>
            </a:extLst>
          </p:cNvPr>
          <p:cNvCxnSpPr>
            <a:cxnSpLocks/>
          </p:cNvCxnSpPr>
          <p:nvPr/>
        </p:nvCxnSpPr>
        <p:spPr>
          <a:xfrm flipV="1">
            <a:off x="2339321" y="3210296"/>
            <a:ext cx="1196116" cy="658471"/>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Szövegdoboz 8">
            <a:extLst>
              <a:ext uri="{FF2B5EF4-FFF2-40B4-BE49-F238E27FC236}">
                <a16:creationId xmlns:a16="http://schemas.microsoft.com/office/drawing/2014/main" id="{82C76102-D764-DFE8-564D-CCB1479F1BD7}"/>
              </a:ext>
            </a:extLst>
          </p:cNvPr>
          <p:cNvSpPr txBox="1"/>
          <p:nvPr/>
        </p:nvSpPr>
        <p:spPr>
          <a:xfrm>
            <a:off x="1105319" y="579782"/>
            <a:ext cx="1234002"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Adatok</a:t>
            </a:r>
          </a:p>
        </p:txBody>
      </p:sp>
      <p:sp>
        <p:nvSpPr>
          <p:cNvPr id="10" name="Szövegdoboz 9">
            <a:extLst>
              <a:ext uri="{FF2B5EF4-FFF2-40B4-BE49-F238E27FC236}">
                <a16:creationId xmlns:a16="http://schemas.microsoft.com/office/drawing/2014/main" id="{AF493B0F-F423-99B1-E0B0-B6D2A210355C}"/>
              </a:ext>
            </a:extLst>
          </p:cNvPr>
          <p:cNvSpPr txBox="1"/>
          <p:nvPr/>
        </p:nvSpPr>
        <p:spPr>
          <a:xfrm>
            <a:off x="671293" y="2337165"/>
            <a:ext cx="1517302"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Mennyiség</a:t>
            </a:r>
          </a:p>
        </p:txBody>
      </p:sp>
      <p:sp>
        <p:nvSpPr>
          <p:cNvPr id="11" name="Szövegdoboz 10">
            <a:extLst>
              <a:ext uri="{FF2B5EF4-FFF2-40B4-BE49-F238E27FC236}">
                <a16:creationId xmlns:a16="http://schemas.microsoft.com/office/drawing/2014/main" id="{B62E4B29-A42E-6BA5-468E-A8F01C414E55}"/>
              </a:ext>
            </a:extLst>
          </p:cNvPr>
          <p:cNvSpPr txBox="1"/>
          <p:nvPr/>
        </p:nvSpPr>
        <p:spPr>
          <a:xfrm>
            <a:off x="739687" y="3725368"/>
            <a:ext cx="1627833"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Kosár gomb</a:t>
            </a:r>
          </a:p>
        </p:txBody>
      </p:sp>
    </p:spTree>
    <p:extLst>
      <p:ext uri="{BB962C8B-B14F-4D97-AF65-F5344CB8AC3E}">
        <p14:creationId xmlns:p14="http://schemas.microsoft.com/office/powerpoint/2010/main" val="42310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63A2F90-91DF-4867-B588-CA4433DE141F}"/>
            </a:ext>
          </a:extLst>
        </p:cNvPr>
        <p:cNvGrpSpPr/>
        <p:nvPr/>
      </p:nvGrpSpPr>
      <p:grpSpPr>
        <a:xfrm>
          <a:off x="0" y="0"/>
          <a:ext cx="0" cy="0"/>
          <a:chOff x="0" y="0"/>
          <a:chExt cx="0" cy="0"/>
        </a:xfrm>
      </p:grpSpPr>
    </p:spTree>
    <p:extLst>
      <p:ext uri="{BB962C8B-B14F-4D97-AF65-F5344CB8AC3E}">
        <p14:creationId xmlns:p14="http://schemas.microsoft.com/office/powerpoint/2010/main" val="384459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62DDF65C-54E6-6609-9864-DC0A48158A4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4C9BEEC-01BF-E199-8495-AE8397B3AAE9}"/>
              </a:ext>
            </a:extLst>
          </p:cNvPr>
          <p:cNvSpPr>
            <a:spLocks noGrp="1"/>
          </p:cNvSpPr>
          <p:nvPr>
            <p:ph type="title"/>
          </p:nvPr>
        </p:nvSpPr>
        <p:spPr>
          <a:xfrm>
            <a:off x="0" y="504930"/>
            <a:ext cx="12192000" cy="1507067"/>
          </a:xfrm>
        </p:spPr>
        <p:txBody>
          <a:bodyPr/>
          <a:lstStyle/>
          <a:p>
            <a:pPr algn="ctr"/>
            <a:r>
              <a:rPr lang="hu-HU" dirty="0" err="1">
                <a:latin typeface="Arial" panose="020B0604020202020204" pitchFamily="34" charset="0"/>
                <a:cs typeface="Arial" panose="020B0604020202020204" pitchFamily="34" charset="0"/>
              </a:rPr>
              <a:t>WEBSHOp</a:t>
            </a:r>
            <a:endParaRPr lang="hu-HU" dirty="0">
              <a:latin typeface="Arial" panose="020B0604020202020204" pitchFamily="34" charset="0"/>
              <a:cs typeface="Arial" panose="020B0604020202020204" pitchFamily="34" charset="0"/>
            </a:endParaRPr>
          </a:p>
        </p:txBody>
      </p:sp>
      <p:pic>
        <p:nvPicPr>
          <p:cNvPr id="4" name="Kép 3">
            <a:extLst>
              <a:ext uri="{FF2B5EF4-FFF2-40B4-BE49-F238E27FC236}">
                <a16:creationId xmlns:a16="http://schemas.microsoft.com/office/drawing/2014/main" id="{58894493-1B81-64BA-6516-5895360D0148}"/>
              </a:ext>
            </a:extLst>
          </p:cNvPr>
          <p:cNvPicPr>
            <a:picLocks noChangeAspect="1"/>
          </p:cNvPicPr>
          <p:nvPr/>
        </p:nvPicPr>
        <p:blipFill>
          <a:blip r:embed="rId3"/>
          <a:stretch>
            <a:fillRect/>
          </a:stretch>
        </p:blipFill>
        <p:spPr>
          <a:xfrm>
            <a:off x="9002258" y="2937430"/>
            <a:ext cx="2685211" cy="1600799"/>
          </a:xfrm>
          <a:prstGeom prst="rect">
            <a:avLst/>
          </a:prstGeom>
        </p:spPr>
      </p:pic>
      <p:pic>
        <p:nvPicPr>
          <p:cNvPr id="8" name="Kép 7">
            <a:extLst>
              <a:ext uri="{FF2B5EF4-FFF2-40B4-BE49-F238E27FC236}">
                <a16:creationId xmlns:a16="http://schemas.microsoft.com/office/drawing/2014/main" id="{42FA1C55-C909-951A-5DCD-60ECEF61A97A}"/>
              </a:ext>
            </a:extLst>
          </p:cNvPr>
          <p:cNvPicPr>
            <a:picLocks noChangeAspect="1"/>
          </p:cNvPicPr>
          <p:nvPr/>
        </p:nvPicPr>
        <p:blipFill>
          <a:blip r:embed="rId4"/>
          <a:stretch>
            <a:fillRect/>
          </a:stretch>
        </p:blipFill>
        <p:spPr>
          <a:xfrm>
            <a:off x="615063" y="2937430"/>
            <a:ext cx="2213589" cy="3610690"/>
          </a:xfrm>
          <a:prstGeom prst="rect">
            <a:avLst/>
          </a:prstGeom>
        </p:spPr>
      </p:pic>
      <p:pic>
        <p:nvPicPr>
          <p:cNvPr id="10" name="Kép 9">
            <a:extLst>
              <a:ext uri="{FF2B5EF4-FFF2-40B4-BE49-F238E27FC236}">
                <a16:creationId xmlns:a16="http://schemas.microsoft.com/office/drawing/2014/main" id="{F97C2832-A0E6-FBD2-1336-9BFA72D4FA24}"/>
              </a:ext>
            </a:extLst>
          </p:cNvPr>
          <p:cNvPicPr>
            <a:picLocks noChangeAspect="1"/>
          </p:cNvPicPr>
          <p:nvPr/>
        </p:nvPicPr>
        <p:blipFill>
          <a:blip r:embed="rId5"/>
          <a:stretch>
            <a:fillRect/>
          </a:stretch>
        </p:blipFill>
        <p:spPr>
          <a:xfrm>
            <a:off x="5074980" y="2937430"/>
            <a:ext cx="2255925" cy="3610690"/>
          </a:xfrm>
          <a:prstGeom prst="rect">
            <a:avLst/>
          </a:prstGeom>
        </p:spPr>
      </p:pic>
      <p:sp>
        <p:nvSpPr>
          <p:cNvPr id="11" name="Szövegdoboz 10">
            <a:extLst>
              <a:ext uri="{FF2B5EF4-FFF2-40B4-BE49-F238E27FC236}">
                <a16:creationId xmlns:a16="http://schemas.microsoft.com/office/drawing/2014/main" id="{38B2274B-C19E-C361-45D4-62A202D73AB4}"/>
              </a:ext>
            </a:extLst>
          </p:cNvPr>
          <p:cNvSpPr txBox="1"/>
          <p:nvPr/>
        </p:nvSpPr>
        <p:spPr>
          <a:xfrm>
            <a:off x="615063" y="2214015"/>
            <a:ext cx="2213590" cy="646331"/>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Bejelentkezés szükséges</a:t>
            </a:r>
          </a:p>
        </p:txBody>
      </p:sp>
      <p:sp>
        <p:nvSpPr>
          <p:cNvPr id="12" name="Szövegdoboz 11">
            <a:extLst>
              <a:ext uri="{FF2B5EF4-FFF2-40B4-BE49-F238E27FC236}">
                <a16:creationId xmlns:a16="http://schemas.microsoft.com/office/drawing/2014/main" id="{87722501-4906-F2AA-F83D-9ED13DE7E1E0}"/>
              </a:ext>
            </a:extLst>
          </p:cNvPr>
          <p:cNvSpPr txBox="1"/>
          <p:nvPr/>
        </p:nvSpPr>
        <p:spPr>
          <a:xfrm>
            <a:off x="5074980" y="2290047"/>
            <a:ext cx="2255925" cy="369332"/>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Nincs készleten</a:t>
            </a:r>
          </a:p>
        </p:txBody>
      </p:sp>
      <p:sp>
        <p:nvSpPr>
          <p:cNvPr id="13" name="Szövegdoboz 12">
            <a:extLst>
              <a:ext uri="{FF2B5EF4-FFF2-40B4-BE49-F238E27FC236}">
                <a16:creationId xmlns:a16="http://schemas.microsoft.com/office/drawing/2014/main" id="{6FA4617C-E6BF-CA68-C75C-7B9AB1A96D4C}"/>
              </a:ext>
            </a:extLst>
          </p:cNvPr>
          <p:cNvSpPr txBox="1"/>
          <p:nvPr/>
        </p:nvSpPr>
        <p:spPr>
          <a:xfrm>
            <a:off x="9002258" y="2242959"/>
            <a:ext cx="2685211" cy="646331"/>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Sikeresen hozzáadta a kosárhoz</a:t>
            </a:r>
          </a:p>
        </p:txBody>
      </p:sp>
    </p:spTree>
    <p:extLst>
      <p:ext uri="{BB962C8B-B14F-4D97-AF65-F5344CB8AC3E}">
        <p14:creationId xmlns:p14="http://schemas.microsoft.com/office/powerpoint/2010/main" val="336366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353C797D-A426-D050-AED4-82181B58173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DFA991C-8879-BB52-550E-95A25F28D38A}"/>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Pálinka Készítés</a:t>
            </a:r>
            <a:endParaRPr lang="hu-HU" dirty="0"/>
          </a:p>
        </p:txBody>
      </p:sp>
    </p:spTree>
    <p:extLst>
      <p:ext uri="{BB962C8B-B14F-4D97-AF65-F5344CB8AC3E}">
        <p14:creationId xmlns:p14="http://schemas.microsoft.com/office/powerpoint/2010/main" val="3323182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B4EF3D5-6E0F-8C1A-7A11-0EE74FECF347}"/>
            </a:ext>
          </a:extLst>
        </p:cNvPr>
        <p:cNvGrpSpPr/>
        <p:nvPr/>
      </p:nvGrpSpPr>
      <p:grpSpPr>
        <a:xfrm>
          <a:off x="0" y="0"/>
          <a:ext cx="0" cy="0"/>
          <a:chOff x="0" y="0"/>
          <a:chExt cx="0" cy="0"/>
        </a:xfrm>
      </p:grpSpPr>
    </p:spTree>
    <p:extLst>
      <p:ext uri="{BB962C8B-B14F-4D97-AF65-F5344CB8AC3E}">
        <p14:creationId xmlns:p14="http://schemas.microsoft.com/office/powerpoint/2010/main" val="342990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D93D39C-42E6-5BF3-5385-B1EBD40E6789}"/>
            </a:ext>
          </a:extLst>
        </p:cNvPr>
        <p:cNvGrpSpPr/>
        <p:nvPr/>
      </p:nvGrpSpPr>
      <p:grpSpPr>
        <a:xfrm>
          <a:off x="0" y="0"/>
          <a:ext cx="0" cy="0"/>
          <a:chOff x="0" y="0"/>
          <a:chExt cx="0" cy="0"/>
        </a:xfrm>
      </p:grpSpPr>
    </p:spTree>
    <p:extLst>
      <p:ext uri="{BB962C8B-B14F-4D97-AF65-F5344CB8AC3E}">
        <p14:creationId xmlns:p14="http://schemas.microsoft.com/office/powerpoint/2010/main" val="2241943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282816-B49A-CB51-C3A0-C84BACDB138D}"/>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3B530252-2A24-D036-9EE3-A3A13F10888D}"/>
              </a:ext>
            </a:extLst>
          </p:cNvPr>
          <p:cNvSpPr txBox="1"/>
          <p:nvPr/>
        </p:nvSpPr>
        <p:spPr>
          <a:xfrm>
            <a:off x="8388221" y="5738327"/>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Kovács Bence</a:t>
            </a:r>
          </a:p>
        </p:txBody>
      </p:sp>
      <p:sp>
        <p:nvSpPr>
          <p:cNvPr id="4" name="Szövegdoboz 3">
            <a:extLst>
              <a:ext uri="{FF2B5EF4-FFF2-40B4-BE49-F238E27FC236}">
                <a16:creationId xmlns:a16="http://schemas.microsoft.com/office/drawing/2014/main" id="{C377A054-4058-9F1E-AF76-BE1361D4D220}"/>
              </a:ext>
            </a:extLst>
          </p:cNvPr>
          <p:cNvSpPr txBox="1"/>
          <p:nvPr/>
        </p:nvSpPr>
        <p:spPr>
          <a:xfrm>
            <a:off x="9515670" y="5738327"/>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Rózsa Levente</a:t>
            </a:r>
          </a:p>
        </p:txBody>
      </p:sp>
      <p:sp>
        <p:nvSpPr>
          <p:cNvPr id="5" name="Szövegdoboz 4">
            <a:extLst>
              <a:ext uri="{FF2B5EF4-FFF2-40B4-BE49-F238E27FC236}">
                <a16:creationId xmlns:a16="http://schemas.microsoft.com/office/drawing/2014/main" id="{6BE98C53-0440-707E-21AA-A3CE56503AAB}"/>
              </a:ext>
            </a:extLst>
          </p:cNvPr>
          <p:cNvSpPr txBox="1"/>
          <p:nvPr/>
        </p:nvSpPr>
        <p:spPr>
          <a:xfrm>
            <a:off x="10643119" y="5738328"/>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Németh Bence</a:t>
            </a:r>
          </a:p>
        </p:txBody>
      </p:sp>
    </p:spTree>
    <p:extLst>
      <p:ext uri="{BB962C8B-B14F-4D97-AF65-F5344CB8AC3E}">
        <p14:creationId xmlns:p14="http://schemas.microsoft.com/office/powerpoint/2010/main" val="35642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65C72B93-D2AF-1EA7-E69D-77713DF9C998}"/>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A7B16C7-E4F3-2CF7-7A48-5C1D3EBFC9D7}"/>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Játék</a:t>
            </a:r>
            <a:endParaRPr lang="hu-HU" dirty="0"/>
          </a:p>
        </p:txBody>
      </p:sp>
    </p:spTree>
    <p:extLst>
      <p:ext uri="{BB962C8B-B14F-4D97-AF65-F5344CB8AC3E}">
        <p14:creationId xmlns:p14="http://schemas.microsoft.com/office/powerpoint/2010/main" val="3528879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B2CC2041-83E4-5282-94C6-22AC151726A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AC95E86F-9F02-A9B5-D3D1-30828D1FEBB0}"/>
              </a:ext>
            </a:extLst>
          </p:cNvPr>
          <p:cNvSpPr>
            <a:spLocks noGrp="1"/>
          </p:cNvSpPr>
          <p:nvPr>
            <p:ph type="title"/>
          </p:nvPr>
        </p:nvSpPr>
        <p:spPr>
          <a:xfrm>
            <a:off x="4685016" y="-1"/>
            <a:ext cx="2304422" cy="837739"/>
          </a:xfrm>
        </p:spPr>
        <p:txBody>
          <a:bodyPr/>
          <a:lstStyle/>
          <a:p>
            <a:pPr algn="ctr">
              <a:lnSpc>
                <a:spcPct val="150000"/>
              </a:lnSpc>
            </a:pPr>
            <a:r>
              <a:rPr lang="hu-HU" b="0" i="0" u="none" strike="noStrike" dirty="0">
                <a:effectLst/>
                <a:latin typeface="Arial" panose="020B0604020202020204" pitchFamily="34" charset="0"/>
                <a:cs typeface="Arial" panose="020B0604020202020204" pitchFamily="34" charset="0"/>
              </a:rPr>
              <a:t>Játék</a:t>
            </a:r>
            <a:endParaRPr lang="hu-HU" dirty="0">
              <a:latin typeface="Arial" panose="020B0604020202020204" pitchFamily="34" charset="0"/>
              <a:cs typeface="Arial" panose="020B0604020202020204" pitchFamily="34" charset="0"/>
            </a:endParaRPr>
          </a:p>
        </p:txBody>
      </p:sp>
      <p:pic>
        <p:nvPicPr>
          <p:cNvPr id="4" name="Kép 3">
            <a:extLst>
              <a:ext uri="{FF2B5EF4-FFF2-40B4-BE49-F238E27FC236}">
                <a16:creationId xmlns:a16="http://schemas.microsoft.com/office/drawing/2014/main" id="{AC4790A3-2D79-D8D8-4EDB-9E0F5B58C856}"/>
              </a:ext>
            </a:extLst>
          </p:cNvPr>
          <p:cNvPicPr>
            <a:picLocks noChangeAspect="1"/>
          </p:cNvPicPr>
          <p:nvPr/>
        </p:nvPicPr>
        <p:blipFill>
          <a:blip r:embed="rId3"/>
          <a:stretch>
            <a:fillRect/>
          </a:stretch>
        </p:blipFill>
        <p:spPr>
          <a:xfrm>
            <a:off x="0" y="1435528"/>
            <a:ext cx="3769360" cy="3270221"/>
          </a:xfrm>
          <a:prstGeom prst="rect">
            <a:avLst/>
          </a:prstGeom>
        </p:spPr>
      </p:pic>
      <p:pic>
        <p:nvPicPr>
          <p:cNvPr id="6" name="Kép 5">
            <a:extLst>
              <a:ext uri="{FF2B5EF4-FFF2-40B4-BE49-F238E27FC236}">
                <a16:creationId xmlns:a16="http://schemas.microsoft.com/office/drawing/2014/main" id="{56E23007-6EF1-E943-91AB-41AEF3ED19A4}"/>
              </a:ext>
            </a:extLst>
          </p:cNvPr>
          <p:cNvPicPr>
            <a:picLocks noChangeAspect="1"/>
          </p:cNvPicPr>
          <p:nvPr/>
        </p:nvPicPr>
        <p:blipFill>
          <a:blip r:embed="rId4"/>
          <a:stretch>
            <a:fillRect/>
          </a:stretch>
        </p:blipFill>
        <p:spPr>
          <a:xfrm>
            <a:off x="0" y="4705749"/>
            <a:ext cx="3769360" cy="1972300"/>
          </a:xfrm>
          <a:prstGeom prst="rect">
            <a:avLst/>
          </a:prstGeom>
        </p:spPr>
      </p:pic>
      <p:sp>
        <p:nvSpPr>
          <p:cNvPr id="7" name="Szövegdoboz 6">
            <a:extLst>
              <a:ext uri="{FF2B5EF4-FFF2-40B4-BE49-F238E27FC236}">
                <a16:creationId xmlns:a16="http://schemas.microsoft.com/office/drawing/2014/main" id="{83CBA0D6-EEDC-28BA-0DD3-1EDCDB4CB780}"/>
              </a:ext>
            </a:extLst>
          </p:cNvPr>
          <p:cNvSpPr txBox="1"/>
          <p:nvPr/>
        </p:nvSpPr>
        <p:spPr>
          <a:xfrm>
            <a:off x="314960" y="954928"/>
            <a:ext cx="3139440" cy="456535"/>
          </a:xfrm>
          <a:prstGeom prst="rect">
            <a:avLst/>
          </a:prstGeom>
          <a:noFill/>
        </p:spPr>
        <p:txBody>
          <a:bodyPr wrap="square" rtlCol="0">
            <a:spAutoFit/>
          </a:bodyPr>
          <a:lstStyle/>
          <a:p>
            <a:pPr algn="ctr">
              <a:lnSpc>
                <a:spcPct val="150000"/>
              </a:lnSpc>
            </a:pPr>
            <a:r>
              <a:rPr lang="hu-HU" dirty="0">
                <a:latin typeface="Arial" panose="020B0604020202020204" pitchFamily="34" charset="0"/>
                <a:cs typeface="Arial" panose="020B0604020202020204" pitchFamily="34" charset="0"/>
              </a:rPr>
              <a:t>Játékszabály</a:t>
            </a:r>
          </a:p>
        </p:txBody>
      </p:sp>
      <p:sp>
        <p:nvSpPr>
          <p:cNvPr id="8" name="Szövegdoboz 7">
            <a:extLst>
              <a:ext uri="{FF2B5EF4-FFF2-40B4-BE49-F238E27FC236}">
                <a16:creationId xmlns:a16="http://schemas.microsoft.com/office/drawing/2014/main" id="{DC5B95FA-5D3B-CCE6-370A-1A7D65D5CD17}"/>
              </a:ext>
            </a:extLst>
          </p:cNvPr>
          <p:cNvSpPr txBox="1"/>
          <p:nvPr/>
        </p:nvSpPr>
        <p:spPr>
          <a:xfrm>
            <a:off x="5526593" y="1435528"/>
            <a:ext cx="4803112" cy="456535"/>
          </a:xfrm>
          <a:prstGeom prst="rect">
            <a:avLst/>
          </a:prstGeom>
          <a:noFill/>
        </p:spPr>
        <p:txBody>
          <a:bodyPr wrap="square" rtlCol="0">
            <a:spAutoFit/>
          </a:bodyPr>
          <a:lstStyle/>
          <a:p>
            <a:pPr>
              <a:lnSpc>
                <a:spcPct val="150000"/>
              </a:lnSpc>
            </a:pPr>
            <a:r>
              <a:rPr lang="hu-HU" dirty="0">
                <a:latin typeface="Arial" panose="020B0604020202020204" pitchFamily="34" charset="0"/>
                <a:cs typeface="Arial" panose="020B0604020202020204" pitchFamily="34" charset="0"/>
              </a:rPr>
              <a:t>Miért csináltuk?</a:t>
            </a:r>
          </a:p>
        </p:txBody>
      </p:sp>
      <p:sp>
        <p:nvSpPr>
          <p:cNvPr id="9" name="Szövegdoboz 8">
            <a:extLst>
              <a:ext uri="{FF2B5EF4-FFF2-40B4-BE49-F238E27FC236}">
                <a16:creationId xmlns:a16="http://schemas.microsoft.com/office/drawing/2014/main" id="{74FBCDF3-9667-32BF-ADD7-F7A33B0D490D}"/>
              </a:ext>
            </a:extLst>
          </p:cNvPr>
          <p:cNvSpPr txBox="1"/>
          <p:nvPr/>
        </p:nvSpPr>
        <p:spPr>
          <a:xfrm>
            <a:off x="5385916" y="2110154"/>
            <a:ext cx="4260502" cy="2862322"/>
          </a:xfrm>
          <a:prstGeom prst="rect">
            <a:avLst/>
          </a:prstGeom>
          <a:noFill/>
        </p:spPr>
        <p:txBody>
          <a:bodyPr wrap="square" rtlCol="0">
            <a:spAutoFit/>
          </a:bodyPr>
          <a:lstStyle/>
          <a:p>
            <a:pPr marL="285750" indent="-285750">
              <a:buFont typeface="Wingdings" panose="05000000000000000000" pitchFamily="2" charset="2"/>
              <a:buChar char="ü"/>
            </a:pPr>
            <a:r>
              <a:rPr lang="hu-HU" dirty="0"/>
              <a:t>Motiváció kuponokkal a visszatérő látogatókért</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Egy kreatív és interaktív élmény nyújtása a felhasználóknak</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Mi még nem láttunk ilyet</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Mi is szeretünk játszani</a:t>
            </a:r>
          </a:p>
          <a:p>
            <a:pPr marL="285750" indent="-285750">
              <a:buFont typeface="Wingdings" panose="05000000000000000000" pitchFamily="2" charset="2"/>
              <a:buChar char="ü"/>
            </a:pPr>
            <a:endParaRPr lang="hu-HU" dirty="0"/>
          </a:p>
        </p:txBody>
      </p:sp>
    </p:spTree>
    <p:extLst>
      <p:ext uri="{BB962C8B-B14F-4D97-AF65-F5344CB8AC3E}">
        <p14:creationId xmlns:p14="http://schemas.microsoft.com/office/powerpoint/2010/main" val="929337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F90B1D6-DDF7-6478-6338-16CBDB8A6693}"/>
            </a:ext>
          </a:extLst>
        </p:cNvPr>
        <p:cNvGrpSpPr/>
        <p:nvPr/>
      </p:nvGrpSpPr>
      <p:grpSpPr>
        <a:xfrm>
          <a:off x="0" y="0"/>
          <a:ext cx="0" cy="0"/>
          <a:chOff x="0" y="0"/>
          <a:chExt cx="0" cy="0"/>
        </a:xfrm>
      </p:grpSpPr>
    </p:spTree>
    <p:extLst>
      <p:ext uri="{BB962C8B-B14F-4D97-AF65-F5344CB8AC3E}">
        <p14:creationId xmlns:p14="http://schemas.microsoft.com/office/powerpoint/2010/main" val="125436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A7860E2-8CBC-18F4-92DD-E8BD7295E811}"/>
            </a:ext>
          </a:extLst>
        </p:cNvPr>
        <p:cNvGrpSpPr/>
        <p:nvPr/>
      </p:nvGrpSpPr>
      <p:grpSpPr>
        <a:xfrm>
          <a:off x="0" y="0"/>
          <a:ext cx="0" cy="0"/>
          <a:chOff x="0" y="0"/>
          <a:chExt cx="0" cy="0"/>
        </a:xfrm>
      </p:grpSpPr>
      <p:sp>
        <p:nvSpPr>
          <p:cNvPr id="4" name="Cím 3">
            <a:extLst>
              <a:ext uri="{FF2B5EF4-FFF2-40B4-BE49-F238E27FC236}">
                <a16:creationId xmlns:a16="http://schemas.microsoft.com/office/drawing/2014/main" id="{782DC59D-D2F2-332C-3C59-040C5113ACC7}"/>
              </a:ext>
            </a:extLst>
          </p:cNvPr>
          <p:cNvSpPr>
            <a:spLocks noGrp="1"/>
          </p:cNvSpPr>
          <p:nvPr>
            <p:ph type="title"/>
          </p:nvPr>
        </p:nvSpPr>
        <p:spPr>
          <a:xfrm>
            <a:off x="524854" y="451338"/>
            <a:ext cx="7543714" cy="1507067"/>
          </a:xfrm>
        </p:spPr>
        <p:txBody>
          <a:bodyPr>
            <a:normAutofit fontScale="90000"/>
          </a:bodyPr>
          <a:lstStyle/>
          <a:p>
            <a:pPr rtl="0">
              <a:lnSpc>
                <a:spcPct val="150000"/>
              </a:lnSpc>
            </a:pPr>
            <a:r>
              <a:rPr lang="hu-HU" b="1" dirty="0">
                <a:latin typeface="Arial" panose="020B0604020202020204" pitchFamily="34" charset="0"/>
                <a:cs typeface="Arial" panose="020B0604020202020204" pitchFamily="34" charset="0"/>
              </a:rPr>
              <a:t>MIT TALÁLHATÓ A WEBOLDALON?</a:t>
            </a:r>
          </a:p>
        </p:txBody>
      </p:sp>
      <p:sp>
        <p:nvSpPr>
          <p:cNvPr id="2119" name="Tartalom helye 2">
            <a:extLst>
              <a:ext uri="{FF2B5EF4-FFF2-40B4-BE49-F238E27FC236}">
                <a16:creationId xmlns:a16="http://schemas.microsoft.com/office/drawing/2014/main" id="{602FCD37-63D5-D4AC-D684-75CBEA09EC20}"/>
              </a:ext>
            </a:extLst>
          </p:cNvPr>
          <p:cNvSpPr>
            <a:spLocks noGrp="1"/>
          </p:cNvSpPr>
          <p:nvPr>
            <p:ph idx="1"/>
          </p:nvPr>
        </p:nvSpPr>
        <p:spPr>
          <a:xfrm>
            <a:off x="524853" y="1771626"/>
            <a:ext cx="7365122" cy="4915781"/>
          </a:xfrm>
        </p:spPr>
        <p:txBody>
          <a:bodyPr>
            <a:normAutofit fontScale="85000" lnSpcReduction="10000"/>
          </a:bodyPr>
          <a:lstStyle/>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Főoldal</a:t>
            </a:r>
            <a:r>
              <a:rPr lang="hu-HU" dirty="0">
                <a:latin typeface="Arial" panose="020B0604020202020204" pitchFamily="34" charset="0"/>
                <a:cs typeface="Arial" panose="020B0604020202020204" pitchFamily="34" charset="0"/>
              </a:rPr>
              <a:t>: Üdvözlés, hagyományok és pálinkafőzés bemutatása</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Webshop</a:t>
            </a:r>
            <a:r>
              <a:rPr lang="hu-HU" dirty="0">
                <a:latin typeface="Arial" panose="020B0604020202020204" pitchFamily="34" charset="0"/>
                <a:cs typeface="Arial" panose="020B0604020202020204" pitchFamily="34" charset="0"/>
              </a:rPr>
              <a:t>: Pálinkák vásárlása, termékleírásokkal</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Kosár</a:t>
            </a:r>
            <a:r>
              <a:rPr lang="hu-HU" dirty="0">
                <a:latin typeface="Arial" panose="020B0604020202020204" pitchFamily="34" charset="0"/>
                <a:cs typeface="Arial" panose="020B0604020202020204" pitchFamily="34" charset="0"/>
              </a:rPr>
              <a:t>: Kiválasztott termékek kezelése, vásárlás</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Bejelentkezés/Regisztráció</a:t>
            </a:r>
            <a:r>
              <a:rPr lang="hu-HU" dirty="0">
                <a:latin typeface="Arial" panose="020B0604020202020204" pitchFamily="34" charset="0"/>
                <a:cs typeface="Arial" panose="020B0604020202020204" pitchFamily="34" charset="0"/>
              </a:rPr>
              <a:t>: Felhasználói fiók létrehozása és kezelése</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Játék</a:t>
            </a:r>
            <a:r>
              <a:rPr lang="hu-HU" dirty="0">
                <a:latin typeface="Arial" panose="020B0604020202020204" pitchFamily="34" charset="0"/>
                <a:cs typeface="Arial" panose="020B0604020202020204" pitchFamily="34" charset="0"/>
              </a:rPr>
              <a:t>: Interaktív élmény a pálinkafőzés témakörében, kuponok gyűjtése pontokért</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Pálinka készítés</a:t>
            </a:r>
            <a:r>
              <a:rPr lang="hu-HU" dirty="0">
                <a:latin typeface="Arial" panose="020B0604020202020204" pitchFamily="34" charset="0"/>
                <a:cs typeface="Arial" panose="020B0604020202020204" pitchFamily="34" charset="0"/>
              </a:rPr>
              <a:t>: A pálinkafőzés folyamatának részletes bemutatása</a:t>
            </a:r>
          </a:p>
          <a:p>
            <a:pPr rtl="0">
              <a:lnSpc>
                <a:spcPct val="17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Admin</a:t>
            </a:r>
            <a:r>
              <a:rPr lang="hu-HU" b="1" dirty="0">
                <a:latin typeface="Arial" panose="020B0604020202020204" pitchFamily="34" charset="0"/>
                <a:cs typeface="Arial" panose="020B0604020202020204" pitchFamily="34" charset="0"/>
              </a:rPr>
              <a:t> felület</a:t>
            </a:r>
            <a:r>
              <a:rPr lang="hu-HU" dirty="0">
                <a:latin typeface="Arial" panose="020B0604020202020204" pitchFamily="34" charset="0"/>
                <a:cs typeface="Arial" panose="020B0604020202020204" pitchFamily="34" charset="0"/>
              </a:rPr>
              <a:t>: Adminisztrátoroknak a tartalom kezelésére</a:t>
            </a:r>
          </a:p>
          <a:p>
            <a:pPr>
              <a:lnSpc>
                <a:spcPct val="170000"/>
              </a:lnSpc>
            </a:pPr>
            <a:endParaRPr lang="hu-HU" dirty="0">
              <a:latin typeface="Arial" panose="020B0604020202020204" pitchFamily="34" charset="0"/>
              <a:cs typeface="Arial" panose="020B0604020202020204" pitchFamily="34" charset="0"/>
            </a:endParaRPr>
          </a:p>
        </p:txBody>
      </p:sp>
      <p:grpSp>
        <p:nvGrpSpPr>
          <p:cNvPr id="2120" name="Group 2096">
            <a:extLst>
              <a:ext uri="{FF2B5EF4-FFF2-40B4-BE49-F238E27FC236}">
                <a16:creationId xmlns:a16="http://schemas.microsoft.com/office/drawing/2014/main" id="{88D52698-F66A-49DE-9BA8-9B6D022F1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59517"/>
            <a:ext cx="2981858" cy="3208867"/>
            <a:chOff x="9206969" y="2963333"/>
            <a:chExt cx="2981858" cy="3208867"/>
          </a:xfrm>
        </p:grpSpPr>
        <p:cxnSp>
          <p:nvCxnSpPr>
            <p:cNvPr id="2098" name="Straight Connector 2097">
              <a:extLst>
                <a:ext uri="{FF2B5EF4-FFF2-40B4-BE49-F238E27FC236}">
                  <a16:creationId xmlns:a16="http://schemas.microsoft.com/office/drawing/2014/main" id="{F67D753B-9C64-4447-9145-E62EC89E8D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1" name="Straight Connector 2098">
              <a:extLst>
                <a:ext uri="{FF2B5EF4-FFF2-40B4-BE49-F238E27FC236}">
                  <a16:creationId xmlns:a16="http://schemas.microsoft.com/office/drawing/2014/main" id="{94A8788F-807F-44BE-AECC-329D6C2F77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0" name="Straight Connector 2099">
              <a:extLst>
                <a:ext uri="{FF2B5EF4-FFF2-40B4-BE49-F238E27FC236}">
                  <a16:creationId xmlns:a16="http://schemas.microsoft.com/office/drawing/2014/main" id="{0ADEA855-23F4-4810-AD4C-E15F1E40B3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2" name="Straight Connector 2100">
              <a:extLst>
                <a:ext uri="{FF2B5EF4-FFF2-40B4-BE49-F238E27FC236}">
                  <a16:creationId xmlns:a16="http://schemas.microsoft.com/office/drawing/2014/main" id="{C1416E2B-AB8B-4E99-AB52-ED445A0274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2" name="Straight Connector 2101">
              <a:extLst>
                <a:ext uri="{FF2B5EF4-FFF2-40B4-BE49-F238E27FC236}">
                  <a16:creationId xmlns:a16="http://schemas.microsoft.com/office/drawing/2014/main" id="{EFB63FC3-6D8D-40EE-A432-816F11E689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 name="Picture 16" descr="Több mint 1 000 ingyenes illusztráció Kérdőjel és Kérdés témában - Pixabay">
            <a:extLst>
              <a:ext uri="{FF2B5EF4-FFF2-40B4-BE49-F238E27FC236}">
                <a16:creationId xmlns:a16="http://schemas.microsoft.com/office/drawing/2014/main" id="{46B364C9-A25A-B056-96FE-8A1ECAD9C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568" y="52541"/>
            <a:ext cx="4447447" cy="336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04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B48DF36-46E4-B441-F60B-373763969FA2}"/>
            </a:ext>
          </a:extLst>
        </p:cNvPr>
        <p:cNvGrpSpPr/>
        <p:nvPr/>
      </p:nvGrpSpPr>
      <p:grpSpPr>
        <a:xfrm>
          <a:off x="0" y="0"/>
          <a:ext cx="0" cy="0"/>
          <a:chOff x="0" y="0"/>
          <a:chExt cx="0" cy="0"/>
        </a:xfrm>
      </p:grpSpPr>
      <p:pic>
        <p:nvPicPr>
          <p:cNvPr id="5" name="2025-05-24 11-17-39">
            <a:hlinkClick r:id="" action="ppaction://media"/>
            <a:extLst>
              <a:ext uri="{FF2B5EF4-FFF2-40B4-BE49-F238E27FC236}">
                <a16:creationId xmlns:a16="http://schemas.microsoft.com/office/drawing/2014/main" id="{5E34FF21-328B-8FE5-4204-0E49FE1E86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3634" y="283772"/>
            <a:ext cx="10064732" cy="6290456"/>
          </a:xfrm>
          <a:prstGeom prst="rect">
            <a:avLst/>
          </a:prstGeom>
        </p:spPr>
      </p:pic>
    </p:spTree>
    <p:extLst>
      <p:ext uri="{BB962C8B-B14F-4D97-AF65-F5344CB8AC3E}">
        <p14:creationId xmlns:p14="http://schemas.microsoft.com/office/powerpoint/2010/main" val="30171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C2637C8-BA1E-136F-E481-E8DFED127712}"/>
            </a:ext>
          </a:extLst>
        </p:cNvPr>
        <p:cNvGrpSpPr/>
        <p:nvPr/>
      </p:nvGrpSpPr>
      <p:grpSpPr>
        <a:xfrm>
          <a:off x="0" y="0"/>
          <a:ext cx="0" cy="0"/>
          <a:chOff x="0" y="0"/>
          <a:chExt cx="0" cy="0"/>
        </a:xfrm>
      </p:grpSpPr>
    </p:spTree>
    <p:extLst>
      <p:ext uri="{BB962C8B-B14F-4D97-AF65-F5344CB8AC3E}">
        <p14:creationId xmlns:p14="http://schemas.microsoft.com/office/powerpoint/2010/main" val="1971520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15C829D-8F09-7870-486F-F4F57D731787}"/>
            </a:ext>
          </a:extLst>
        </p:cNvPr>
        <p:cNvGrpSpPr/>
        <p:nvPr/>
      </p:nvGrpSpPr>
      <p:grpSpPr>
        <a:xfrm>
          <a:off x="0" y="0"/>
          <a:ext cx="0" cy="0"/>
          <a:chOff x="0" y="0"/>
          <a:chExt cx="0" cy="0"/>
        </a:xfrm>
      </p:grpSpPr>
    </p:spTree>
    <p:extLst>
      <p:ext uri="{BB962C8B-B14F-4D97-AF65-F5344CB8AC3E}">
        <p14:creationId xmlns:p14="http://schemas.microsoft.com/office/powerpoint/2010/main" val="1431398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F33A3F4-7374-4A3E-1BD8-FF397585B77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33B6ADB-737D-0334-015E-11C16C1A3455}"/>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cs typeface="Arial" panose="020B0604020202020204" pitchFamily="34" charset="0"/>
              </a:rPr>
              <a:t>Játék</a:t>
            </a:r>
            <a:endParaRPr lang="hu-HU" dirty="0">
              <a:latin typeface="Arial" panose="020B0604020202020204" pitchFamily="34" charset="0"/>
              <a:cs typeface="Arial" panose="020B0604020202020204" pitchFamily="34" charset="0"/>
            </a:endParaRPr>
          </a:p>
        </p:txBody>
      </p:sp>
      <p:sp>
        <p:nvSpPr>
          <p:cNvPr id="3" name="Szövegdoboz 2">
            <a:extLst>
              <a:ext uri="{FF2B5EF4-FFF2-40B4-BE49-F238E27FC236}">
                <a16:creationId xmlns:a16="http://schemas.microsoft.com/office/drawing/2014/main" id="{FB23827A-4E4C-07C1-F1BA-8F65C2151F12}"/>
              </a:ext>
            </a:extLst>
          </p:cNvPr>
          <p:cNvSpPr txBox="1"/>
          <p:nvPr/>
        </p:nvSpPr>
        <p:spPr>
          <a:xfrm>
            <a:off x="4742821" y="3813201"/>
            <a:ext cx="2914022" cy="369332"/>
          </a:xfrm>
          <a:prstGeom prst="rect">
            <a:avLst/>
          </a:prstGeom>
          <a:noFill/>
        </p:spPr>
        <p:txBody>
          <a:bodyPr wrap="square" rtlCol="0">
            <a:spAutoFit/>
          </a:bodyPr>
          <a:lstStyle/>
          <a:p>
            <a:pPr algn="ctr"/>
            <a:r>
              <a:rPr lang="hu-HU" dirty="0" err="1">
                <a:latin typeface="Arial" panose="020B0604020202020204" pitchFamily="34" charset="0"/>
                <a:cs typeface="Arial" panose="020B0604020202020204" pitchFamily="34" charset="0"/>
              </a:rPr>
              <a:t>Admin</a:t>
            </a:r>
            <a:r>
              <a:rPr lang="hu-HU" dirty="0">
                <a:latin typeface="Arial" panose="020B0604020202020204" pitchFamily="34" charset="0"/>
                <a:cs typeface="Arial" panose="020B0604020202020204" pitchFamily="34" charset="0"/>
              </a:rPr>
              <a:t> felhasználó</a:t>
            </a:r>
          </a:p>
        </p:txBody>
      </p:sp>
    </p:spTree>
    <p:extLst>
      <p:ext uri="{BB962C8B-B14F-4D97-AF65-F5344CB8AC3E}">
        <p14:creationId xmlns:p14="http://schemas.microsoft.com/office/powerpoint/2010/main" val="403891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5FF0350-E2FD-A5E2-1625-F1B075C21DA4}"/>
            </a:ext>
          </a:extLst>
        </p:cNvPr>
        <p:cNvGrpSpPr/>
        <p:nvPr/>
      </p:nvGrpSpPr>
      <p:grpSpPr>
        <a:xfrm>
          <a:off x="0" y="0"/>
          <a:ext cx="0" cy="0"/>
          <a:chOff x="0" y="0"/>
          <a:chExt cx="0" cy="0"/>
        </a:xfrm>
      </p:grpSpPr>
      <p:sp>
        <p:nvSpPr>
          <p:cNvPr id="9" name="Szövegdoboz 8">
            <a:extLst>
              <a:ext uri="{FF2B5EF4-FFF2-40B4-BE49-F238E27FC236}">
                <a16:creationId xmlns:a16="http://schemas.microsoft.com/office/drawing/2014/main" id="{E33B9FAF-9553-A809-DB04-D88ECFC0CE1A}"/>
              </a:ext>
            </a:extLst>
          </p:cNvPr>
          <p:cNvSpPr txBox="1"/>
          <p:nvPr/>
        </p:nvSpPr>
        <p:spPr>
          <a:xfrm>
            <a:off x="345440" y="3088754"/>
            <a:ext cx="4713776" cy="2308324"/>
          </a:xfrm>
          <a:prstGeom prst="rect">
            <a:avLst/>
          </a:prstGeom>
          <a:noFill/>
        </p:spPr>
        <p:txBody>
          <a:bodyPr wrap="square">
            <a:spAutoFit/>
          </a:bodyPr>
          <a:lstStyle/>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Bármennyiszer játszhat</a:t>
            </a:r>
          </a:p>
          <a:p>
            <a:pPr marL="285750" indent="-285750">
              <a:buFont typeface="Arial" panose="020B0604020202020204" pitchFamily="34" charset="0"/>
              <a:buChar char="•"/>
            </a:pPr>
            <a:endParaRPr lang="hu-HU"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Az ő pontját nem számolja az adatbázis</a:t>
            </a:r>
          </a:p>
          <a:p>
            <a:pPr marL="285750" indent="-285750">
              <a:buFont typeface="Arial" panose="020B0604020202020204" pitchFamily="34" charset="0"/>
              <a:buChar char="•"/>
            </a:pPr>
            <a:endParaRPr lang="hu-HU"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Kupont se tud szerezni</a:t>
            </a:r>
          </a:p>
        </p:txBody>
      </p:sp>
      <p:pic>
        <p:nvPicPr>
          <p:cNvPr id="11" name="Kép 10">
            <a:extLst>
              <a:ext uri="{FF2B5EF4-FFF2-40B4-BE49-F238E27FC236}">
                <a16:creationId xmlns:a16="http://schemas.microsoft.com/office/drawing/2014/main" id="{75B6CCBA-66A2-E3D3-B33B-B21F68E68877}"/>
              </a:ext>
            </a:extLst>
          </p:cNvPr>
          <p:cNvPicPr>
            <a:picLocks noChangeAspect="1"/>
          </p:cNvPicPr>
          <p:nvPr/>
        </p:nvPicPr>
        <p:blipFill>
          <a:blip r:embed="rId2"/>
          <a:stretch>
            <a:fillRect/>
          </a:stretch>
        </p:blipFill>
        <p:spPr>
          <a:xfrm>
            <a:off x="5077107" y="223710"/>
            <a:ext cx="7114893" cy="3677057"/>
          </a:xfrm>
          <a:prstGeom prst="rect">
            <a:avLst/>
          </a:prstGeom>
        </p:spPr>
      </p:pic>
      <p:sp>
        <p:nvSpPr>
          <p:cNvPr id="12" name="Szövegdoboz 11">
            <a:extLst>
              <a:ext uri="{FF2B5EF4-FFF2-40B4-BE49-F238E27FC236}">
                <a16:creationId xmlns:a16="http://schemas.microsoft.com/office/drawing/2014/main" id="{3A658185-6D93-B0AC-E56A-AFD296501BAF}"/>
              </a:ext>
            </a:extLst>
          </p:cNvPr>
          <p:cNvSpPr txBox="1"/>
          <p:nvPr/>
        </p:nvSpPr>
        <p:spPr>
          <a:xfrm>
            <a:off x="345440" y="266281"/>
            <a:ext cx="2692400" cy="769441"/>
          </a:xfrm>
          <a:prstGeom prst="rect">
            <a:avLst/>
          </a:prstGeom>
          <a:noFill/>
        </p:spPr>
        <p:txBody>
          <a:bodyPr wrap="square" rtlCol="0">
            <a:spAutoFit/>
          </a:bodyPr>
          <a:lstStyle/>
          <a:p>
            <a:r>
              <a:rPr lang="hu-HU" sz="4400" dirty="0">
                <a:latin typeface="Arial" panose="020B0604020202020204" pitchFamily="34" charset="0"/>
                <a:cs typeface="Arial" panose="020B0604020202020204" pitchFamily="34" charset="0"/>
              </a:rPr>
              <a:t>Játék</a:t>
            </a:r>
          </a:p>
        </p:txBody>
      </p:sp>
      <p:pic>
        <p:nvPicPr>
          <p:cNvPr id="16" name="Kép 15">
            <a:extLst>
              <a:ext uri="{FF2B5EF4-FFF2-40B4-BE49-F238E27FC236}">
                <a16:creationId xmlns:a16="http://schemas.microsoft.com/office/drawing/2014/main" id="{9A2BF12F-8D4A-9600-3AE3-10B2BFBAB19D}"/>
              </a:ext>
            </a:extLst>
          </p:cNvPr>
          <p:cNvPicPr>
            <a:picLocks noChangeAspect="1"/>
          </p:cNvPicPr>
          <p:nvPr/>
        </p:nvPicPr>
        <p:blipFill>
          <a:blip r:embed="rId3"/>
          <a:stretch>
            <a:fillRect/>
          </a:stretch>
        </p:blipFill>
        <p:spPr>
          <a:xfrm>
            <a:off x="7764130" y="1347909"/>
            <a:ext cx="1740845" cy="1740845"/>
          </a:xfrm>
          <a:prstGeom prst="rect">
            <a:avLst/>
          </a:prstGeom>
        </p:spPr>
      </p:pic>
    </p:spTree>
    <p:extLst>
      <p:ext uri="{BB962C8B-B14F-4D97-AF65-F5344CB8AC3E}">
        <p14:creationId xmlns:p14="http://schemas.microsoft.com/office/powerpoint/2010/main" val="119970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75D4D0DD-CDFF-21F5-292F-CBBEF96923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DF9B74D-B8FD-DD78-DDFE-E03B91222F79}"/>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Kosár</a:t>
            </a:r>
            <a:endParaRPr lang="hu-HU" dirty="0"/>
          </a:p>
        </p:txBody>
      </p:sp>
    </p:spTree>
    <p:extLst>
      <p:ext uri="{BB962C8B-B14F-4D97-AF65-F5344CB8AC3E}">
        <p14:creationId xmlns:p14="http://schemas.microsoft.com/office/powerpoint/2010/main" val="3252245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62EB85F-0F32-C89D-9394-C2AF1FFF20ED}"/>
            </a:ext>
          </a:extLst>
        </p:cNvPr>
        <p:cNvGrpSpPr/>
        <p:nvPr/>
      </p:nvGrpSpPr>
      <p:grpSpPr>
        <a:xfrm>
          <a:off x="0" y="0"/>
          <a:ext cx="0" cy="0"/>
          <a:chOff x="0" y="0"/>
          <a:chExt cx="0" cy="0"/>
        </a:xfrm>
      </p:grpSpPr>
    </p:spTree>
    <p:extLst>
      <p:ext uri="{BB962C8B-B14F-4D97-AF65-F5344CB8AC3E}">
        <p14:creationId xmlns:p14="http://schemas.microsoft.com/office/powerpoint/2010/main" val="171566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BCF5825-53DF-3811-0FF8-8D53A10A945C}"/>
            </a:ext>
          </a:extLst>
        </p:cNvPr>
        <p:cNvGrpSpPr/>
        <p:nvPr/>
      </p:nvGrpSpPr>
      <p:grpSpPr>
        <a:xfrm>
          <a:off x="0" y="0"/>
          <a:ext cx="0" cy="0"/>
          <a:chOff x="0" y="0"/>
          <a:chExt cx="0" cy="0"/>
        </a:xfrm>
      </p:grpSpPr>
    </p:spTree>
    <p:extLst>
      <p:ext uri="{BB962C8B-B14F-4D97-AF65-F5344CB8AC3E}">
        <p14:creationId xmlns:p14="http://schemas.microsoft.com/office/powerpoint/2010/main" val="371171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030B3E6-B5FC-5532-14D4-B51E26E0E9DB}"/>
            </a:ext>
          </a:extLst>
        </p:cNvPr>
        <p:cNvGrpSpPr/>
        <p:nvPr/>
      </p:nvGrpSpPr>
      <p:grpSpPr>
        <a:xfrm>
          <a:off x="0" y="0"/>
          <a:ext cx="0" cy="0"/>
          <a:chOff x="0" y="0"/>
          <a:chExt cx="0" cy="0"/>
        </a:xfrm>
      </p:grpSpPr>
      <p:sp>
        <p:nvSpPr>
          <p:cNvPr id="2" name="Téglalap 1">
            <a:extLst>
              <a:ext uri="{FF2B5EF4-FFF2-40B4-BE49-F238E27FC236}">
                <a16:creationId xmlns:a16="http://schemas.microsoft.com/office/drawing/2014/main" id="{E0A7C2B2-8293-97B2-F9E3-ECAA824B38CE}"/>
              </a:ext>
            </a:extLst>
          </p:cNvPr>
          <p:cNvSpPr/>
          <p:nvPr/>
        </p:nvSpPr>
        <p:spPr>
          <a:xfrm flipH="1" flipV="1">
            <a:off x="92042" y="4497044"/>
            <a:ext cx="5896776" cy="1381242"/>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622488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20A5B4A4-1DBE-9C80-0AE9-3661207958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9060D59-9634-604F-A595-3CB430BF3803}"/>
              </a:ext>
            </a:extLst>
          </p:cNvPr>
          <p:cNvSpPr>
            <a:spLocks noGrp="1"/>
          </p:cNvSpPr>
          <p:nvPr>
            <p:ph type="title"/>
          </p:nvPr>
        </p:nvSpPr>
        <p:spPr>
          <a:xfrm>
            <a:off x="351690" y="211015"/>
            <a:ext cx="7547403" cy="1293633"/>
          </a:xfrm>
        </p:spPr>
        <p:txBody>
          <a:bodyPr/>
          <a:lstStyle/>
          <a:p>
            <a:r>
              <a:rPr lang="hu-HU" b="0" i="0" u="none" strike="noStrike" dirty="0">
                <a:effectLst/>
                <a:latin typeface="Arial" panose="020B0604020202020204" pitchFamily="34" charset="0"/>
              </a:rPr>
              <a:t>Kosár egyéb funkciói</a:t>
            </a:r>
            <a:endParaRPr lang="hu-HU" dirty="0"/>
          </a:p>
        </p:txBody>
      </p:sp>
      <p:pic>
        <p:nvPicPr>
          <p:cNvPr id="4" name="Kép 3">
            <a:extLst>
              <a:ext uri="{FF2B5EF4-FFF2-40B4-BE49-F238E27FC236}">
                <a16:creationId xmlns:a16="http://schemas.microsoft.com/office/drawing/2014/main" id="{B255B4DB-26F2-596A-927D-8058B4114FCE}"/>
              </a:ext>
            </a:extLst>
          </p:cNvPr>
          <p:cNvPicPr>
            <a:picLocks noChangeAspect="1"/>
          </p:cNvPicPr>
          <p:nvPr/>
        </p:nvPicPr>
        <p:blipFill>
          <a:blip r:embed="rId2"/>
          <a:stretch>
            <a:fillRect/>
          </a:stretch>
        </p:blipFill>
        <p:spPr>
          <a:xfrm>
            <a:off x="190431" y="1879202"/>
            <a:ext cx="4712484" cy="1298337"/>
          </a:xfrm>
          <a:prstGeom prst="rect">
            <a:avLst/>
          </a:prstGeom>
        </p:spPr>
      </p:pic>
      <p:pic>
        <p:nvPicPr>
          <p:cNvPr id="8" name="Kép 7">
            <a:extLst>
              <a:ext uri="{FF2B5EF4-FFF2-40B4-BE49-F238E27FC236}">
                <a16:creationId xmlns:a16="http://schemas.microsoft.com/office/drawing/2014/main" id="{D523F51A-3117-6E67-C7D6-80733D2961C3}"/>
              </a:ext>
            </a:extLst>
          </p:cNvPr>
          <p:cNvPicPr>
            <a:picLocks noChangeAspect="1"/>
          </p:cNvPicPr>
          <p:nvPr/>
        </p:nvPicPr>
        <p:blipFill>
          <a:blip r:embed="rId3"/>
          <a:stretch>
            <a:fillRect/>
          </a:stretch>
        </p:blipFill>
        <p:spPr>
          <a:xfrm>
            <a:off x="6428581" y="1804521"/>
            <a:ext cx="2772162" cy="1914792"/>
          </a:xfrm>
          <a:prstGeom prst="rect">
            <a:avLst/>
          </a:prstGeom>
        </p:spPr>
      </p:pic>
      <p:pic>
        <p:nvPicPr>
          <p:cNvPr id="10" name="Kép 9">
            <a:extLst>
              <a:ext uri="{FF2B5EF4-FFF2-40B4-BE49-F238E27FC236}">
                <a16:creationId xmlns:a16="http://schemas.microsoft.com/office/drawing/2014/main" id="{4F492A3B-018A-ACC9-70E6-EA745530B571}"/>
              </a:ext>
            </a:extLst>
          </p:cNvPr>
          <p:cNvPicPr>
            <a:picLocks noChangeAspect="1"/>
          </p:cNvPicPr>
          <p:nvPr/>
        </p:nvPicPr>
        <p:blipFill>
          <a:blip r:embed="rId4"/>
          <a:stretch>
            <a:fillRect/>
          </a:stretch>
        </p:blipFill>
        <p:spPr>
          <a:xfrm>
            <a:off x="1160592" y="4600736"/>
            <a:ext cx="2772162" cy="1457528"/>
          </a:xfrm>
          <a:prstGeom prst="rect">
            <a:avLst/>
          </a:prstGeom>
        </p:spPr>
      </p:pic>
      <p:sp>
        <p:nvSpPr>
          <p:cNvPr id="11" name="Szövegdoboz 10">
            <a:extLst>
              <a:ext uri="{FF2B5EF4-FFF2-40B4-BE49-F238E27FC236}">
                <a16:creationId xmlns:a16="http://schemas.microsoft.com/office/drawing/2014/main" id="{0100EB1A-3F06-6D65-D2C4-A6F5482B16E9}"/>
              </a:ext>
            </a:extLst>
          </p:cNvPr>
          <p:cNvSpPr txBox="1"/>
          <p:nvPr/>
        </p:nvSpPr>
        <p:spPr>
          <a:xfrm>
            <a:off x="190431" y="1379370"/>
            <a:ext cx="4712484" cy="369332"/>
          </a:xfrm>
          <a:prstGeom prst="rect">
            <a:avLst/>
          </a:prstGeom>
          <a:noFill/>
        </p:spPr>
        <p:txBody>
          <a:bodyPr wrap="square" rtlCol="0">
            <a:spAutoFit/>
          </a:bodyPr>
          <a:lstStyle/>
          <a:p>
            <a:pPr algn="ctr"/>
            <a:r>
              <a:rPr lang="hu-HU" dirty="0"/>
              <a:t>Érvénytelen kuponkód!</a:t>
            </a:r>
          </a:p>
        </p:txBody>
      </p:sp>
      <p:sp>
        <p:nvSpPr>
          <p:cNvPr id="12" name="Szövegdoboz 11">
            <a:extLst>
              <a:ext uri="{FF2B5EF4-FFF2-40B4-BE49-F238E27FC236}">
                <a16:creationId xmlns:a16="http://schemas.microsoft.com/office/drawing/2014/main" id="{805A1190-1BDB-3F23-30DC-C558DD8CE879}"/>
              </a:ext>
            </a:extLst>
          </p:cNvPr>
          <p:cNvSpPr txBox="1"/>
          <p:nvPr/>
        </p:nvSpPr>
        <p:spPr>
          <a:xfrm>
            <a:off x="6428581" y="1435189"/>
            <a:ext cx="2772162" cy="369332"/>
          </a:xfrm>
          <a:prstGeom prst="rect">
            <a:avLst/>
          </a:prstGeom>
          <a:noFill/>
        </p:spPr>
        <p:txBody>
          <a:bodyPr wrap="square" rtlCol="0">
            <a:spAutoFit/>
          </a:bodyPr>
          <a:lstStyle/>
          <a:p>
            <a:pPr algn="ctr"/>
            <a:r>
              <a:rPr lang="hu-HU" dirty="0"/>
              <a:t>Hiba!</a:t>
            </a:r>
          </a:p>
        </p:txBody>
      </p:sp>
      <p:sp>
        <p:nvSpPr>
          <p:cNvPr id="13" name="Szövegdoboz 12">
            <a:extLst>
              <a:ext uri="{FF2B5EF4-FFF2-40B4-BE49-F238E27FC236}">
                <a16:creationId xmlns:a16="http://schemas.microsoft.com/office/drawing/2014/main" id="{A8BD5A40-F1E6-C368-381C-27E79D54598F}"/>
              </a:ext>
            </a:extLst>
          </p:cNvPr>
          <p:cNvSpPr txBox="1"/>
          <p:nvPr/>
        </p:nvSpPr>
        <p:spPr>
          <a:xfrm>
            <a:off x="1160592" y="3903520"/>
            <a:ext cx="2772162" cy="369332"/>
          </a:xfrm>
          <a:prstGeom prst="rect">
            <a:avLst/>
          </a:prstGeom>
          <a:noFill/>
        </p:spPr>
        <p:txBody>
          <a:bodyPr wrap="square" rtlCol="0">
            <a:spAutoFit/>
          </a:bodyPr>
          <a:lstStyle/>
          <a:p>
            <a:pPr algn="ctr"/>
            <a:r>
              <a:rPr lang="hu-HU" dirty="0"/>
              <a:t>Sikeres rendelés</a:t>
            </a:r>
          </a:p>
        </p:txBody>
      </p:sp>
      <p:pic>
        <p:nvPicPr>
          <p:cNvPr id="15" name="Kép 14">
            <a:extLst>
              <a:ext uri="{FF2B5EF4-FFF2-40B4-BE49-F238E27FC236}">
                <a16:creationId xmlns:a16="http://schemas.microsoft.com/office/drawing/2014/main" id="{7AC8795C-C62C-101A-2EA8-FCC152471146}"/>
              </a:ext>
            </a:extLst>
          </p:cNvPr>
          <p:cNvPicPr>
            <a:picLocks noChangeAspect="1"/>
          </p:cNvPicPr>
          <p:nvPr/>
        </p:nvPicPr>
        <p:blipFill>
          <a:blip r:embed="rId5"/>
          <a:stretch>
            <a:fillRect/>
          </a:stretch>
        </p:blipFill>
        <p:spPr>
          <a:xfrm>
            <a:off x="6096000" y="4684520"/>
            <a:ext cx="2753109" cy="1476581"/>
          </a:xfrm>
          <a:prstGeom prst="rect">
            <a:avLst/>
          </a:prstGeom>
        </p:spPr>
      </p:pic>
      <p:sp>
        <p:nvSpPr>
          <p:cNvPr id="17" name="Szövegdoboz 16">
            <a:extLst>
              <a:ext uri="{FF2B5EF4-FFF2-40B4-BE49-F238E27FC236}">
                <a16:creationId xmlns:a16="http://schemas.microsoft.com/office/drawing/2014/main" id="{56D9E971-291B-69A5-6507-945ED5125ACB}"/>
              </a:ext>
            </a:extLst>
          </p:cNvPr>
          <p:cNvSpPr txBox="1"/>
          <p:nvPr/>
        </p:nvSpPr>
        <p:spPr>
          <a:xfrm>
            <a:off x="6095999" y="4088186"/>
            <a:ext cx="2753110" cy="369332"/>
          </a:xfrm>
          <a:prstGeom prst="rect">
            <a:avLst/>
          </a:prstGeom>
          <a:noFill/>
        </p:spPr>
        <p:txBody>
          <a:bodyPr wrap="square" rtlCol="0">
            <a:spAutoFit/>
          </a:bodyPr>
          <a:lstStyle/>
          <a:p>
            <a:pPr algn="ctr"/>
            <a:r>
              <a:rPr lang="hu-HU" dirty="0"/>
              <a:t>Kosár ürítés</a:t>
            </a:r>
          </a:p>
        </p:txBody>
      </p:sp>
    </p:spTree>
    <p:extLst>
      <p:ext uri="{BB962C8B-B14F-4D97-AF65-F5344CB8AC3E}">
        <p14:creationId xmlns:p14="http://schemas.microsoft.com/office/powerpoint/2010/main" val="2799867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3F82CF76-77EE-F7A2-2922-8F5B4F8F27AF}"/>
            </a:ext>
          </a:extLst>
        </p:cNvPr>
        <p:cNvGrpSpPr/>
        <p:nvPr/>
      </p:nvGrpSpPr>
      <p:grpSpPr>
        <a:xfrm>
          <a:off x="0" y="0"/>
          <a:ext cx="0" cy="0"/>
          <a:chOff x="0" y="0"/>
          <a:chExt cx="0" cy="0"/>
        </a:xfrm>
      </p:grpSpPr>
      <p:sp>
        <p:nvSpPr>
          <p:cNvPr id="4" name="Cím 3">
            <a:extLst>
              <a:ext uri="{FF2B5EF4-FFF2-40B4-BE49-F238E27FC236}">
                <a16:creationId xmlns:a16="http://schemas.microsoft.com/office/drawing/2014/main" id="{B26523C8-827F-8B61-A4F5-1E85D530F917}"/>
              </a:ext>
            </a:extLst>
          </p:cNvPr>
          <p:cNvSpPr>
            <a:spLocks noGrp="1"/>
          </p:cNvSpPr>
          <p:nvPr>
            <p:ph type="title"/>
          </p:nvPr>
        </p:nvSpPr>
        <p:spPr>
          <a:xfrm>
            <a:off x="78941" y="81334"/>
            <a:ext cx="11498270" cy="1507067"/>
          </a:xfrm>
        </p:spPr>
        <p:txBody>
          <a:bodyPr>
            <a:normAutofit fontScale="90000"/>
          </a:bodyPr>
          <a:lstStyle/>
          <a:p>
            <a:pPr rtl="0">
              <a:lnSpc>
                <a:spcPct val="150000"/>
              </a:lnSpc>
            </a:pPr>
            <a:r>
              <a:rPr lang="hu-HU" b="1" dirty="0">
                <a:latin typeface="Arial" panose="020B0604020202020204" pitchFamily="34" charset="0"/>
                <a:cs typeface="Arial" panose="020B0604020202020204" pitchFamily="34" charset="0"/>
              </a:rPr>
              <a:t>MIT HASZNÁLTUNK A WEBOLDAL ELKÉSZÍTÉSÉHEZ?</a:t>
            </a:r>
          </a:p>
        </p:txBody>
      </p:sp>
      <p:sp>
        <p:nvSpPr>
          <p:cNvPr id="2119" name="Tartalom helye 2">
            <a:extLst>
              <a:ext uri="{FF2B5EF4-FFF2-40B4-BE49-F238E27FC236}">
                <a16:creationId xmlns:a16="http://schemas.microsoft.com/office/drawing/2014/main" id="{1404166E-5DA3-61CE-0D17-BABDD189B15B}"/>
              </a:ext>
            </a:extLst>
          </p:cNvPr>
          <p:cNvSpPr>
            <a:spLocks noGrp="1"/>
          </p:cNvSpPr>
          <p:nvPr>
            <p:ph idx="1"/>
          </p:nvPr>
        </p:nvSpPr>
        <p:spPr>
          <a:xfrm>
            <a:off x="0" y="1276632"/>
            <a:ext cx="4541417" cy="3363382"/>
          </a:xfrm>
        </p:spPr>
        <p:txBody>
          <a:bodyPr>
            <a:normAutofit/>
          </a:bodyPr>
          <a:lstStyle/>
          <a:p>
            <a:pPr rtl="0">
              <a:lnSpc>
                <a:spcPct val="150000"/>
              </a:lnSpc>
              <a:buNone/>
            </a:pPr>
            <a:r>
              <a:rPr lang="hu-HU" b="1" dirty="0">
                <a:latin typeface="Arial" panose="020B0604020202020204" pitchFamily="34" charset="0"/>
                <a:cs typeface="Arial" panose="020B0604020202020204" pitchFamily="34" charset="0"/>
              </a:rPr>
              <a:t> Frontend:</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HTML</a:t>
            </a:r>
            <a:r>
              <a:rPr lang="hu-HU" dirty="0">
                <a:latin typeface="Arial" panose="020B0604020202020204" pitchFamily="34" charset="0"/>
                <a:cs typeface="Arial" panose="020B0604020202020204" pitchFamily="34" charset="0"/>
              </a:rPr>
              <a:t>: A weboldal szerkezetének felépítése</a:t>
            </a: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JavaScript</a:t>
            </a:r>
            <a:r>
              <a:rPr lang="hu-HU" dirty="0">
                <a:latin typeface="Arial" panose="020B0604020202020204" pitchFamily="34" charset="0"/>
                <a:cs typeface="Arial" panose="020B0604020202020204" pitchFamily="34" charset="0"/>
              </a:rPr>
              <a:t>: Interaktív elemek, például a játék működése</a:t>
            </a:r>
          </a:p>
          <a:p>
            <a:pPr>
              <a:lnSpc>
                <a:spcPct val="150000"/>
              </a:lnSpc>
            </a:pPr>
            <a:endParaRPr lang="hu-HU" dirty="0">
              <a:latin typeface="Arial" panose="020B0604020202020204" pitchFamily="34" charset="0"/>
              <a:cs typeface="Arial" panose="020B0604020202020204" pitchFamily="34" charset="0"/>
            </a:endParaRPr>
          </a:p>
        </p:txBody>
      </p:sp>
      <p:grpSp>
        <p:nvGrpSpPr>
          <p:cNvPr id="2120" name="Group 2096">
            <a:extLst>
              <a:ext uri="{FF2B5EF4-FFF2-40B4-BE49-F238E27FC236}">
                <a16:creationId xmlns:a16="http://schemas.microsoft.com/office/drawing/2014/main" id="{EC27EE01-11AC-E435-2853-C7A8419463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59517"/>
            <a:ext cx="2981858" cy="3208867"/>
            <a:chOff x="9206969" y="2963333"/>
            <a:chExt cx="2981858" cy="3208867"/>
          </a:xfrm>
        </p:grpSpPr>
        <p:cxnSp>
          <p:nvCxnSpPr>
            <p:cNvPr id="2098" name="Straight Connector 2097">
              <a:extLst>
                <a:ext uri="{FF2B5EF4-FFF2-40B4-BE49-F238E27FC236}">
                  <a16:creationId xmlns:a16="http://schemas.microsoft.com/office/drawing/2014/main" id="{67A717FB-0A2D-AAB3-DAF8-03DC87BF1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1" name="Straight Connector 2098">
              <a:extLst>
                <a:ext uri="{FF2B5EF4-FFF2-40B4-BE49-F238E27FC236}">
                  <a16:creationId xmlns:a16="http://schemas.microsoft.com/office/drawing/2014/main" id="{DB2B0CC9-EDFD-7176-9C87-D67B47C13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0" name="Straight Connector 2099">
              <a:extLst>
                <a:ext uri="{FF2B5EF4-FFF2-40B4-BE49-F238E27FC236}">
                  <a16:creationId xmlns:a16="http://schemas.microsoft.com/office/drawing/2014/main" id="{560E04C7-0104-7739-8D6E-FF305833C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2" name="Straight Connector 2100">
              <a:extLst>
                <a:ext uri="{FF2B5EF4-FFF2-40B4-BE49-F238E27FC236}">
                  <a16:creationId xmlns:a16="http://schemas.microsoft.com/office/drawing/2014/main" id="{55279906-B279-9EDF-1134-A1EA38285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2" name="Straight Connector 2101">
              <a:extLst>
                <a:ext uri="{FF2B5EF4-FFF2-40B4-BE49-F238E27FC236}">
                  <a16:creationId xmlns:a16="http://schemas.microsoft.com/office/drawing/2014/main" id="{82B14781-B4C4-6406-0E9F-AECC8B323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Szövegdoboz 1">
            <a:extLst>
              <a:ext uri="{FF2B5EF4-FFF2-40B4-BE49-F238E27FC236}">
                <a16:creationId xmlns:a16="http://schemas.microsoft.com/office/drawing/2014/main" id="{B2A1F1AA-07D8-B63E-9242-BCF954DD4526}"/>
              </a:ext>
            </a:extLst>
          </p:cNvPr>
          <p:cNvSpPr txBox="1"/>
          <p:nvPr/>
        </p:nvSpPr>
        <p:spPr>
          <a:xfrm>
            <a:off x="7697537" y="1695490"/>
            <a:ext cx="3735080" cy="2534027"/>
          </a:xfrm>
          <a:prstGeom prst="rect">
            <a:avLst/>
          </a:prstGeom>
          <a:noFill/>
        </p:spPr>
        <p:txBody>
          <a:bodyPr wrap="square" rtlCol="0">
            <a:spAutoFit/>
          </a:bodyPr>
          <a:lstStyle/>
          <a:p>
            <a:pPr rtl="0">
              <a:lnSpc>
                <a:spcPct val="150000"/>
              </a:lnSpc>
              <a:buNone/>
            </a:pPr>
            <a:r>
              <a:rPr lang="hu-HU" b="1" dirty="0">
                <a:latin typeface="Arial" panose="020B0604020202020204" pitchFamily="34" charset="0"/>
                <a:cs typeface="Arial" panose="020B0604020202020204" pitchFamily="34" charset="0"/>
              </a:rPr>
              <a:t>Backendhez:</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PHP</a:t>
            </a:r>
            <a:r>
              <a:rPr lang="hu-HU" dirty="0">
                <a:latin typeface="Arial" panose="020B0604020202020204" pitchFamily="34" charset="0"/>
                <a:cs typeface="Arial" panose="020B0604020202020204" pitchFamily="34" charset="0"/>
              </a:rPr>
              <a:t>: Adatkezelés és szerveroldali logika</a:t>
            </a:r>
          </a:p>
          <a:p>
            <a:pPr>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MySQL</a:t>
            </a:r>
            <a:r>
              <a:rPr lang="hu-HU" dirty="0">
                <a:latin typeface="Arial" panose="020B0604020202020204" pitchFamily="34" charset="0"/>
                <a:cs typeface="Arial" panose="020B0604020202020204" pitchFamily="34" charset="0"/>
              </a:rPr>
              <a:t>: Adatbázis a felhasználói és termékadatok tárolására</a:t>
            </a:r>
          </a:p>
          <a:p>
            <a:pPr rtl="0">
              <a:lnSpc>
                <a:spcPct val="150000"/>
              </a:lnSpc>
            </a:pPr>
            <a:endParaRPr lang="hu-HU" dirty="0">
              <a:latin typeface="Arial" panose="020B0604020202020204" pitchFamily="34" charset="0"/>
              <a:cs typeface="Arial" panose="020B0604020202020204" pitchFamily="34" charset="0"/>
            </a:endParaRPr>
          </a:p>
        </p:txBody>
      </p:sp>
      <p:sp>
        <p:nvSpPr>
          <p:cNvPr id="3" name="Szövegdoboz 2">
            <a:extLst>
              <a:ext uri="{FF2B5EF4-FFF2-40B4-BE49-F238E27FC236}">
                <a16:creationId xmlns:a16="http://schemas.microsoft.com/office/drawing/2014/main" id="{DDED405E-1FDB-FC2E-9A2F-61A98801B92A}"/>
              </a:ext>
            </a:extLst>
          </p:cNvPr>
          <p:cNvSpPr txBox="1"/>
          <p:nvPr/>
        </p:nvSpPr>
        <p:spPr>
          <a:xfrm>
            <a:off x="3985929" y="4122302"/>
            <a:ext cx="4220141" cy="3365024"/>
          </a:xfrm>
          <a:prstGeom prst="rect">
            <a:avLst/>
          </a:prstGeom>
          <a:noFill/>
        </p:spPr>
        <p:txBody>
          <a:bodyPr wrap="square" rtlCol="0">
            <a:spAutoFit/>
          </a:bodyPr>
          <a:lstStyle/>
          <a:p>
            <a:pPr rtl="0">
              <a:lnSpc>
                <a:spcPct val="150000"/>
              </a:lnSpc>
              <a:buNone/>
            </a:pPr>
            <a:r>
              <a:rPr lang="hu-HU" b="1" dirty="0">
                <a:latin typeface="Arial" panose="020B0604020202020204" pitchFamily="34" charset="0"/>
                <a:cs typeface="Arial" panose="020B0604020202020204" pitchFamily="34" charset="0"/>
              </a:rPr>
              <a:t>Grafikai részhez:</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CSS</a:t>
            </a:r>
            <a:r>
              <a:rPr lang="hu-HU" dirty="0">
                <a:latin typeface="Arial" panose="020B0604020202020204" pitchFamily="34" charset="0"/>
                <a:cs typeface="Arial" panose="020B0604020202020204" pitchFamily="34" charset="0"/>
              </a:rPr>
              <a:t>: A dizájn és a vizuális megjelenés kialakítása</a:t>
            </a:r>
          </a:p>
          <a:p>
            <a:pPr>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Bootstrap</a:t>
            </a:r>
            <a:r>
              <a:rPr lang="hu-HU" dirty="0">
                <a:latin typeface="Arial" panose="020B0604020202020204" pitchFamily="34" charset="0"/>
                <a:cs typeface="Arial" panose="020B0604020202020204" pitchFamily="34" charset="0"/>
              </a:rPr>
              <a:t>: Stílusos és egységes vizuális elemek</a:t>
            </a:r>
          </a:p>
          <a:p>
            <a:pPr>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GIMP</a:t>
            </a:r>
            <a:r>
              <a:rPr lang="hu-HU" dirty="0">
                <a:latin typeface="Arial" panose="020B0604020202020204" pitchFamily="34" charset="0"/>
                <a:cs typeface="Arial" panose="020B0604020202020204" pitchFamily="34" charset="0"/>
              </a:rPr>
              <a:t>: Képek szerkesztésére</a:t>
            </a:r>
          </a:p>
          <a:p>
            <a:pPr>
              <a:lnSpc>
                <a:spcPct val="150000"/>
              </a:lnSpc>
              <a:buFont typeface="Arial" panose="020B0604020202020204" pitchFamily="34" charset="0"/>
              <a:buChar char="•"/>
            </a:pP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endParaRPr lang="hu-HU" dirty="0">
              <a:latin typeface="Arial" panose="020B0604020202020204" pitchFamily="34" charset="0"/>
              <a:cs typeface="Arial" panose="020B0604020202020204" pitchFamily="34" charset="0"/>
            </a:endParaRPr>
          </a:p>
        </p:txBody>
      </p:sp>
      <p:pic>
        <p:nvPicPr>
          <p:cNvPr id="3082" name="Picture 10">
            <a:extLst>
              <a:ext uri="{FF2B5EF4-FFF2-40B4-BE49-F238E27FC236}">
                <a16:creationId xmlns:a16="http://schemas.microsoft.com/office/drawing/2014/main" id="{3DD371B9-452B-B39B-E1A8-787A9ACDA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4344"/>
            <a:ext cx="1749529" cy="174952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CSS Logo PNG, Symbol for Web Development, Transparent – PNG Download">
            <a:extLst>
              <a:ext uri="{FF2B5EF4-FFF2-40B4-BE49-F238E27FC236}">
                <a16:creationId xmlns:a16="http://schemas.microsoft.com/office/drawing/2014/main" id="{41079A91-CB99-04A2-6177-FD5D065065B3}"/>
              </a:ext>
            </a:extLst>
          </p:cNvPr>
          <p:cNvSpPr>
            <a:spLocks noChangeAspect="1" noChangeArrowheads="1"/>
          </p:cNvSpPr>
          <p:nvPr/>
        </p:nvSpPr>
        <p:spPr bwMode="auto">
          <a:xfrm>
            <a:off x="5943600" y="3276600"/>
            <a:ext cx="2939370" cy="29393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endParaRPr lang="hu-HU">
              <a:latin typeface="Arial" panose="020B0604020202020204" pitchFamily="34" charset="0"/>
              <a:cs typeface="Arial" panose="020B0604020202020204" pitchFamily="34" charset="0"/>
            </a:endParaRPr>
          </a:p>
        </p:txBody>
      </p:sp>
      <p:pic>
        <p:nvPicPr>
          <p:cNvPr id="3090" name="Picture 18">
            <a:extLst>
              <a:ext uri="{FF2B5EF4-FFF2-40B4-BE49-F238E27FC236}">
                <a16:creationId xmlns:a16="http://schemas.microsoft.com/office/drawing/2014/main" id="{D9E2A7AF-24FF-85AB-D879-13D976198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658" y="2363677"/>
            <a:ext cx="1896418" cy="189641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JavaScript Logo, symbol, meaning, history, PNG, brand">
            <a:extLst>
              <a:ext uri="{FF2B5EF4-FFF2-40B4-BE49-F238E27FC236}">
                <a16:creationId xmlns:a16="http://schemas.microsoft.com/office/drawing/2014/main" id="{69586D11-7749-C721-B64F-A9AA88B41C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79" y="4521124"/>
            <a:ext cx="3352290" cy="1885663"/>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A87DC6C9-F630-2497-70B9-E3E9914DA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1649" y="3843071"/>
            <a:ext cx="2854088" cy="1454312"/>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a:extLst>
              <a:ext uri="{FF2B5EF4-FFF2-40B4-BE49-F238E27FC236}">
                <a16:creationId xmlns:a16="http://schemas.microsoft.com/office/drawing/2014/main" id="{B2FF5C52-EA3D-5438-9F11-B89E7D2F12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1211" y="4828703"/>
            <a:ext cx="3919616" cy="2608326"/>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a:extLst>
              <a:ext uri="{FF2B5EF4-FFF2-40B4-BE49-F238E27FC236}">
                <a16:creationId xmlns:a16="http://schemas.microsoft.com/office/drawing/2014/main" id="{58361A7B-F33B-DD4E-AD00-F0D0107FC8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7551" y="2571751"/>
            <a:ext cx="1688344" cy="16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4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62F6EAF-3AFF-2E77-F6D4-CA4E229B0E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ADE53D50-C29B-9975-BC1D-46CF6C3D577C}"/>
              </a:ext>
            </a:extLst>
          </p:cNvPr>
          <p:cNvSpPr>
            <a:spLocks noGrp="1"/>
          </p:cNvSpPr>
          <p:nvPr>
            <p:ph type="title"/>
          </p:nvPr>
        </p:nvSpPr>
        <p:spPr>
          <a:xfrm>
            <a:off x="351691" y="211015"/>
            <a:ext cx="3911700" cy="2360735"/>
          </a:xfrm>
        </p:spPr>
        <p:txBody>
          <a:bodyPr/>
          <a:lstStyle/>
          <a:p>
            <a:r>
              <a:rPr lang="hu-HU" i="0" dirty="0">
                <a:effectLst/>
                <a:latin typeface="Segoe UI" panose="020B0502040204020203" pitchFamily="34" charset="0"/>
              </a:rPr>
              <a:t>Rendelés visszaigazolás</a:t>
            </a:r>
            <a:endParaRPr lang="hu-HU" dirty="0"/>
          </a:p>
        </p:txBody>
      </p:sp>
      <p:pic>
        <p:nvPicPr>
          <p:cNvPr id="5" name="Kép 4">
            <a:extLst>
              <a:ext uri="{FF2B5EF4-FFF2-40B4-BE49-F238E27FC236}">
                <a16:creationId xmlns:a16="http://schemas.microsoft.com/office/drawing/2014/main" id="{819B5155-A502-83DE-781A-7961D2C4875B}"/>
              </a:ext>
            </a:extLst>
          </p:cNvPr>
          <p:cNvPicPr>
            <a:picLocks noChangeAspect="1"/>
          </p:cNvPicPr>
          <p:nvPr/>
        </p:nvPicPr>
        <p:blipFill>
          <a:blip r:embed="rId3"/>
          <a:stretch>
            <a:fillRect/>
          </a:stretch>
        </p:blipFill>
        <p:spPr>
          <a:xfrm>
            <a:off x="4888625" y="211015"/>
            <a:ext cx="6079971" cy="4340105"/>
          </a:xfrm>
          <a:prstGeom prst="rect">
            <a:avLst/>
          </a:prstGeom>
        </p:spPr>
      </p:pic>
      <p:pic>
        <p:nvPicPr>
          <p:cNvPr id="7" name="Kép 6">
            <a:extLst>
              <a:ext uri="{FF2B5EF4-FFF2-40B4-BE49-F238E27FC236}">
                <a16:creationId xmlns:a16="http://schemas.microsoft.com/office/drawing/2014/main" id="{78EE78C4-3AB7-DE88-CA73-A8984C252B7C}"/>
              </a:ext>
            </a:extLst>
          </p:cNvPr>
          <p:cNvPicPr>
            <a:picLocks noChangeAspect="1"/>
          </p:cNvPicPr>
          <p:nvPr/>
        </p:nvPicPr>
        <p:blipFill>
          <a:blip r:embed="rId4"/>
          <a:stretch>
            <a:fillRect/>
          </a:stretch>
        </p:blipFill>
        <p:spPr>
          <a:xfrm>
            <a:off x="4888625" y="4551120"/>
            <a:ext cx="6085627" cy="2085819"/>
          </a:xfrm>
          <a:prstGeom prst="rect">
            <a:avLst/>
          </a:prstGeom>
        </p:spPr>
      </p:pic>
      <p:sp>
        <p:nvSpPr>
          <p:cNvPr id="9" name="Szövegdoboz 8">
            <a:extLst>
              <a:ext uri="{FF2B5EF4-FFF2-40B4-BE49-F238E27FC236}">
                <a16:creationId xmlns:a16="http://schemas.microsoft.com/office/drawing/2014/main" id="{3C3DB6C4-CA41-4C81-A1BD-77B9820D3E2C}"/>
              </a:ext>
            </a:extLst>
          </p:cNvPr>
          <p:cNvSpPr txBox="1"/>
          <p:nvPr/>
        </p:nvSpPr>
        <p:spPr>
          <a:xfrm>
            <a:off x="351691" y="3609956"/>
            <a:ext cx="4221892" cy="369332"/>
          </a:xfrm>
          <a:prstGeom prst="rect">
            <a:avLst/>
          </a:prstGeom>
          <a:noFill/>
        </p:spPr>
        <p:txBody>
          <a:bodyPr wrap="square" rtlCol="0">
            <a:spAutoFit/>
          </a:bodyPr>
          <a:lstStyle/>
          <a:p>
            <a:r>
              <a:rPr lang="hu-HU" dirty="0">
                <a:hlinkClick r:id="rId5">
                  <a:extLst>
                    <a:ext uri="{A12FA001-AC4F-418D-AE19-62706E023703}">
                      <ahyp:hlinkClr xmlns:ahyp="http://schemas.microsoft.com/office/drawing/2018/hyperlinkcolor" val="tx"/>
                    </a:ext>
                  </a:extLst>
                </a:hlinkClick>
              </a:rPr>
              <a:t>https://web3forms.com</a:t>
            </a:r>
            <a:r>
              <a:rPr lang="hu-HU" dirty="0"/>
              <a:t> használtuk</a:t>
            </a:r>
          </a:p>
        </p:txBody>
      </p:sp>
    </p:spTree>
    <p:extLst>
      <p:ext uri="{BB962C8B-B14F-4D97-AF65-F5344CB8AC3E}">
        <p14:creationId xmlns:p14="http://schemas.microsoft.com/office/powerpoint/2010/main" val="2945969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2E535E76-9F04-CFE0-2964-E11DC63EF0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8E2D2AFA-6619-0EB6-7E5C-63C67D149015}"/>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ADMIN</a:t>
            </a:r>
            <a:endParaRPr lang="hu-HU" dirty="0"/>
          </a:p>
        </p:txBody>
      </p:sp>
    </p:spTree>
    <p:extLst>
      <p:ext uri="{BB962C8B-B14F-4D97-AF65-F5344CB8AC3E}">
        <p14:creationId xmlns:p14="http://schemas.microsoft.com/office/powerpoint/2010/main" val="411854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5606C88-D2F6-C4B2-E43B-AF7C52BC8D54}"/>
            </a:ext>
          </a:extLst>
        </p:cNvPr>
        <p:cNvGrpSpPr/>
        <p:nvPr/>
      </p:nvGrpSpPr>
      <p:grpSpPr>
        <a:xfrm>
          <a:off x="0" y="0"/>
          <a:ext cx="0" cy="0"/>
          <a:chOff x="0" y="0"/>
          <a:chExt cx="0" cy="0"/>
        </a:xfrm>
      </p:grpSpPr>
    </p:spTree>
    <p:extLst>
      <p:ext uri="{BB962C8B-B14F-4D97-AF65-F5344CB8AC3E}">
        <p14:creationId xmlns:p14="http://schemas.microsoft.com/office/powerpoint/2010/main" val="291991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81C653E-A6D8-2B95-C287-6C9AF45A4D5A}"/>
            </a:ext>
          </a:extLst>
        </p:cNvPr>
        <p:cNvGrpSpPr/>
        <p:nvPr/>
      </p:nvGrpSpPr>
      <p:grpSpPr>
        <a:xfrm>
          <a:off x="0" y="0"/>
          <a:ext cx="0" cy="0"/>
          <a:chOff x="0" y="0"/>
          <a:chExt cx="0" cy="0"/>
        </a:xfrm>
      </p:grpSpPr>
    </p:spTree>
    <p:extLst>
      <p:ext uri="{BB962C8B-B14F-4D97-AF65-F5344CB8AC3E}">
        <p14:creationId xmlns:p14="http://schemas.microsoft.com/office/powerpoint/2010/main" val="4266783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E103797E-65D4-D515-1E24-8DFEDB6FB58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AD4C9A1-A69F-079B-B663-538E675B435E}"/>
              </a:ext>
            </a:extLst>
          </p:cNvPr>
          <p:cNvSpPr>
            <a:spLocks noGrp="1"/>
          </p:cNvSpPr>
          <p:nvPr>
            <p:ph type="title"/>
          </p:nvPr>
        </p:nvSpPr>
        <p:spPr>
          <a:xfrm>
            <a:off x="385590" y="363558"/>
            <a:ext cx="4461832" cy="1057620"/>
          </a:xfrm>
        </p:spPr>
        <p:txBody>
          <a:bodyPr>
            <a:normAutofit fontScale="90000"/>
          </a:bodyPr>
          <a:lstStyle/>
          <a:p>
            <a:pPr algn="ctr"/>
            <a:r>
              <a:rPr lang="hu-HU" i="0" dirty="0">
                <a:effectLst/>
                <a:latin typeface="Arial" panose="020B0604020202020204" pitchFamily="34" charset="0"/>
              </a:rPr>
              <a:t>Felhasználók </a:t>
            </a:r>
            <a:r>
              <a:rPr lang="hu-HU" i="0" dirty="0" err="1">
                <a:effectLst/>
                <a:latin typeface="Arial" panose="020B0604020202020204" pitchFamily="34" charset="0"/>
              </a:rPr>
              <a:t>adminná</a:t>
            </a:r>
            <a:r>
              <a:rPr lang="hu-HU" i="0" dirty="0">
                <a:effectLst/>
                <a:latin typeface="Arial" panose="020B0604020202020204" pitchFamily="34" charset="0"/>
              </a:rPr>
              <a:t> állítása</a:t>
            </a:r>
          </a:p>
        </p:txBody>
      </p:sp>
      <p:pic>
        <p:nvPicPr>
          <p:cNvPr id="4" name="Kép 3">
            <a:extLst>
              <a:ext uri="{FF2B5EF4-FFF2-40B4-BE49-F238E27FC236}">
                <a16:creationId xmlns:a16="http://schemas.microsoft.com/office/drawing/2014/main" id="{5E735519-C989-6E14-26BF-15A1D3768114}"/>
              </a:ext>
            </a:extLst>
          </p:cNvPr>
          <p:cNvPicPr>
            <a:picLocks noChangeAspect="1"/>
          </p:cNvPicPr>
          <p:nvPr/>
        </p:nvPicPr>
        <p:blipFill>
          <a:blip r:embed="rId2"/>
          <a:stretch>
            <a:fillRect/>
          </a:stretch>
        </p:blipFill>
        <p:spPr>
          <a:xfrm>
            <a:off x="6304728" y="3566160"/>
            <a:ext cx="5887272" cy="3000794"/>
          </a:xfrm>
          <a:prstGeom prst="rect">
            <a:avLst/>
          </a:prstGeom>
        </p:spPr>
      </p:pic>
      <p:pic>
        <p:nvPicPr>
          <p:cNvPr id="7" name="Kép 6">
            <a:extLst>
              <a:ext uri="{FF2B5EF4-FFF2-40B4-BE49-F238E27FC236}">
                <a16:creationId xmlns:a16="http://schemas.microsoft.com/office/drawing/2014/main" id="{E77E7047-9226-1A3C-A5F5-F98D50B3C2E0}"/>
              </a:ext>
            </a:extLst>
          </p:cNvPr>
          <p:cNvPicPr>
            <a:picLocks noChangeAspect="1"/>
          </p:cNvPicPr>
          <p:nvPr/>
        </p:nvPicPr>
        <p:blipFill>
          <a:blip r:embed="rId3"/>
          <a:stretch>
            <a:fillRect/>
          </a:stretch>
        </p:blipFill>
        <p:spPr>
          <a:xfrm>
            <a:off x="0" y="3566160"/>
            <a:ext cx="6261418" cy="3000794"/>
          </a:xfrm>
          <a:prstGeom prst="rect">
            <a:avLst/>
          </a:prstGeom>
        </p:spPr>
      </p:pic>
      <p:sp>
        <p:nvSpPr>
          <p:cNvPr id="10" name="Szövegdoboz 9">
            <a:extLst>
              <a:ext uri="{FF2B5EF4-FFF2-40B4-BE49-F238E27FC236}">
                <a16:creationId xmlns:a16="http://schemas.microsoft.com/office/drawing/2014/main" id="{ADCD05DB-46A6-6E29-1EDE-A085DADC4E72}"/>
              </a:ext>
            </a:extLst>
          </p:cNvPr>
          <p:cNvSpPr txBox="1"/>
          <p:nvPr/>
        </p:nvSpPr>
        <p:spPr>
          <a:xfrm>
            <a:off x="0" y="2857214"/>
            <a:ext cx="6261418" cy="369332"/>
          </a:xfrm>
          <a:prstGeom prst="rect">
            <a:avLst/>
          </a:prstGeom>
          <a:noFill/>
        </p:spPr>
        <p:txBody>
          <a:bodyPr wrap="square" rtlCol="0">
            <a:spAutoFit/>
          </a:bodyPr>
          <a:lstStyle/>
          <a:p>
            <a:pPr algn="ctr"/>
            <a:r>
              <a:rPr lang="hu-HU" dirty="0"/>
              <a:t>Előtte</a:t>
            </a:r>
          </a:p>
        </p:txBody>
      </p:sp>
      <p:sp>
        <p:nvSpPr>
          <p:cNvPr id="11" name="Szövegdoboz 10">
            <a:extLst>
              <a:ext uri="{FF2B5EF4-FFF2-40B4-BE49-F238E27FC236}">
                <a16:creationId xmlns:a16="http://schemas.microsoft.com/office/drawing/2014/main" id="{60C8012F-6D9C-8499-FC0A-15D4919AFC8F}"/>
              </a:ext>
            </a:extLst>
          </p:cNvPr>
          <p:cNvSpPr txBox="1"/>
          <p:nvPr/>
        </p:nvSpPr>
        <p:spPr>
          <a:xfrm>
            <a:off x="6304728" y="2857214"/>
            <a:ext cx="5887272" cy="369332"/>
          </a:xfrm>
          <a:prstGeom prst="rect">
            <a:avLst/>
          </a:prstGeom>
          <a:noFill/>
        </p:spPr>
        <p:txBody>
          <a:bodyPr wrap="square" rtlCol="0">
            <a:spAutoFit/>
          </a:bodyPr>
          <a:lstStyle/>
          <a:p>
            <a:pPr algn="ctr"/>
            <a:r>
              <a:rPr lang="hu-HU" dirty="0"/>
              <a:t>Utána</a:t>
            </a:r>
          </a:p>
        </p:txBody>
      </p:sp>
    </p:spTree>
    <p:extLst>
      <p:ext uri="{BB962C8B-B14F-4D97-AF65-F5344CB8AC3E}">
        <p14:creationId xmlns:p14="http://schemas.microsoft.com/office/powerpoint/2010/main" val="128468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CB8654AF-3AA2-844B-159F-4E8809B0CDA0}"/>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D2446FC-7FB6-71E5-1C7B-31366F2998F0}"/>
              </a:ext>
            </a:extLst>
          </p:cNvPr>
          <p:cNvSpPr>
            <a:spLocks noGrp="1"/>
          </p:cNvSpPr>
          <p:nvPr>
            <p:ph type="title"/>
          </p:nvPr>
        </p:nvSpPr>
        <p:spPr>
          <a:xfrm>
            <a:off x="385590" y="582262"/>
            <a:ext cx="3227943" cy="838915"/>
          </a:xfrm>
        </p:spPr>
        <p:txBody>
          <a:bodyPr>
            <a:normAutofit fontScale="90000"/>
          </a:bodyPr>
          <a:lstStyle/>
          <a:p>
            <a:pPr algn="ctr"/>
            <a:r>
              <a:rPr lang="hu-HU" dirty="0">
                <a:latin typeface="Arial" panose="020B0604020202020204" pitchFamily="34" charset="0"/>
              </a:rPr>
              <a:t>Pálinka hozzáadás</a:t>
            </a:r>
            <a:endParaRPr lang="hu-HU" dirty="0"/>
          </a:p>
        </p:txBody>
      </p:sp>
      <p:pic>
        <p:nvPicPr>
          <p:cNvPr id="6" name="Kép 5">
            <a:extLst>
              <a:ext uri="{FF2B5EF4-FFF2-40B4-BE49-F238E27FC236}">
                <a16:creationId xmlns:a16="http://schemas.microsoft.com/office/drawing/2014/main" id="{0A706919-C5E9-0982-FE50-4EEE5A60C4FF}"/>
              </a:ext>
            </a:extLst>
          </p:cNvPr>
          <p:cNvPicPr>
            <a:picLocks noChangeAspect="1"/>
          </p:cNvPicPr>
          <p:nvPr/>
        </p:nvPicPr>
        <p:blipFill>
          <a:blip r:embed="rId2"/>
          <a:stretch>
            <a:fillRect/>
          </a:stretch>
        </p:blipFill>
        <p:spPr>
          <a:xfrm>
            <a:off x="385590" y="1923797"/>
            <a:ext cx="4026434" cy="2670663"/>
          </a:xfrm>
          <a:prstGeom prst="rect">
            <a:avLst/>
          </a:prstGeom>
        </p:spPr>
      </p:pic>
      <p:pic>
        <p:nvPicPr>
          <p:cNvPr id="8" name="Kép 7">
            <a:extLst>
              <a:ext uri="{FF2B5EF4-FFF2-40B4-BE49-F238E27FC236}">
                <a16:creationId xmlns:a16="http://schemas.microsoft.com/office/drawing/2014/main" id="{DC66971E-6397-93EE-7655-66F7C4454EB4}"/>
              </a:ext>
            </a:extLst>
          </p:cNvPr>
          <p:cNvPicPr>
            <a:picLocks noChangeAspect="1"/>
          </p:cNvPicPr>
          <p:nvPr/>
        </p:nvPicPr>
        <p:blipFill>
          <a:blip r:embed="rId3"/>
          <a:stretch>
            <a:fillRect/>
          </a:stretch>
        </p:blipFill>
        <p:spPr>
          <a:xfrm>
            <a:off x="4696117" y="1421177"/>
            <a:ext cx="2341181" cy="3771901"/>
          </a:xfrm>
          <a:prstGeom prst="rect">
            <a:avLst/>
          </a:prstGeom>
        </p:spPr>
      </p:pic>
      <p:sp>
        <p:nvSpPr>
          <p:cNvPr id="9" name="Szövegdoboz 8">
            <a:extLst>
              <a:ext uri="{FF2B5EF4-FFF2-40B4-BE49-F238E27FC236}">
                <a16:creationId xmlns:a16="http://schemas.microsoft.com/office/drawing/2014/main" id="{97D63C44-36EF-1F0E-EAEA-62ED080135D5}"/>
              </a:ext>
            </a:extLst>
          </p:cNvPr>
          <p:cNvSpPr txBox="1"/>
          <p:nvPr/>
        </p:nvSpPr>
        <p:spPr>
          <a:xfrm>
            <a:off x="385590" y="5097080"/>
            <a:ext cx="4164376" cy="8706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hu-HU" dirty="0"/>
              <a:t>Kötelező kitölteni az adatokat</a:t>
            </a:r>
          </a:p>
          <a:p>
            <a:pPr marL="285750" indent="-285750">
              <a:lnSpc>
                <a:spcPct val="150000"/>
              </a:lnSpc>
              <a:buFont typeface="Arial" panose="020B0604020202020204" pitchFamily="34" charset="0"/>
              <a:buChar char="•"/>
            </a:pPr>
            <a:r>
              <a:rPr lang="hu-HU" dirty="0"/>
              <a:t>Az adatbázis tárolja</a:t>
            </a:r>
          </a:p>
        </p:txBody>
      </p:sp>
      <p:pic>
        <p:nvPicPr>
          <p:cNvPr id="11" name="Kép 10">
            <a:extLst>
              <a:ext uri="{FF2B5EF4-FFF2-40B4-BE49-F238E27FC236}">
                <a16:creationId xmlns:a16="http://schemas.microsoft.com/office/drawing/2014/main" id="{D73FA1F0-54E0-5F56-88E8-F3DFE96DEA02}"/>
              </a:ext>
            </a:extLst>
          </p:cNvPr>
          <p:cNvPicPr>
            <a:picLocks noChangeAspect="1"/>
          </p:cNvPicPr>
          <p:nvPr/>
        </p:nvPicPr>
        <p:blipFill>
          <a:blip r:embed="rId4"/>
          <a:stretch>
            <a:fillRect/>
          </a:stretch>
        </p:blipFill>
        <p:spPr>
          <a:xfrm>
            <a:off x="7724484" y="1699411"/>
            <a:ext cx="4172532" cy="1286054"/>
          </a:xfrm>
          <a:prstGeom prst="rect">
            <a:avLst/>
          </a:prstGeom>
        </p:spPr>
      </p:pic>
      <p:sp>
        <p:nvSpPr>
          <p:cNvPr id="12" name="Szövegdoboz 11">
            <a:extLst>
              <a:ext uri="{FF2B5EF4-FFF2-40B4-BE49-F238E27FC236}">
                <a16:creationId xmlns:a16="http://schemas.microsoft.com/office/drawing/2014/main" id="{50D17C45-801A-DBA1-2CAE-5D2148B09B40}"/>
              </a:ext>
            </a:extLst>
          </p:cNvPr>
          <p:cNvSpPr txBox="1"/>
          <p:nvPr/>
        </p:nvSpPr>
        <p:spPr>
          <a:xfrm>
            <a:off x="7724484" y="910265"/>
            <a:ext cx="4172532" cy="369332"/>
          </a:xfrm>
          <a:prstGeom prst="rect">
            <a:avLst/>
          </a:prstGeom>
          <a:noFill/>
        </p:spPr>
        <p:txBody>
          <a:bodyPr wrap="square" rtlCol="0">
            <a:spAutoFit/>
          </a:bodyPr>
          <a:lstStyle/>
          <a:p>
            <a:pPr algn="ctr"/>
            <a:r>
              <a:rPr lang="hu-HU" dirty="0"/>
              <a:t>Törlés</a:t>
            </a:r>
          </a:p>
        </p:txBody>
      </p:sp>
    </p:spTree>
    <p:extLst>
      <p:ext uri="{BB962C8B-B14F-4D97-AF65-F5344CB8AC3E}">
        <p14:creationId xmlns:p14="http://schemas.microsoft.com/office/powerpoint/2010/main" val="901000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FD1AFD2B-62E6-A9EE-4B38-3E9E9E46198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D3076DA-B859-875A-C913-9929FE0F861C}"/>
              </a:ext>
            </a:extLst>
          </p:cNvPr>
          <p:cNvSpPr>
            <a:spLocks noGrp="1"/>
          </p:cNvSpPr>
          <p:nvPr>
            <p:ph type="title"/>
          </p:nvPr>
        </p:nvSpPr>
        <p:spPr>
          <a:xfrm>
            <a:off x="1828800" y="2675466"/>
            <a:ext cx="8534400" cy="1507067"/>
          </a:xfrm>
        </p:spPr>
        <p:txBody>
          <a:bodyPr/>
          <a:lstStyle/>
          <a:p>
            <a:pPr algn="ctr"/>
            <a:r>
              <a:rPr lang="hu-HU" b="0" i="0" u="none" strike="noStrike" dirty="0" err="1">
                <a:effectLst/>
                <a:latin typeface="Arial" panose="020B0604020202020204" pitchFamily="34" charset="0"/>
              </a:rPr>
              <a:t>ADAtBÁZIS</a:t>
            </a:r>
            <a:endParaRPr lang="hu-HU" dirty="0"/>
          </a:p>
        </p:txBody>
      </p:sp>
    </p:spTree>
    <p:extLst>
      <p:ext uri="{BB962C8B-B14F-4D97-AF65-F5344CB8AC3E}">
        <p14:creationId xmlns:p14="http://schemas.microsoft.com/office/powerpoint/2010/main" val="4078121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E48D2D76-E395-C6B6-C9E4-CD3AA588C8DC}"/>
            </a:ext>
          </a:extLst>
        </p:cNvPr>
        <p:cNvGrpSpPr/>
        <p:nvPr/>
      </p:nvGrpSpPr>
      <p:grpSpPr>
        <a:xfrm>
          <a:off x="0" y="0"/>
          <a:ext cx="0" cy="0"/>
          <a:chOff x="0" y="0"/>
          <a:chExt cx="0" cy="0"/>
        </a:xfrm>
      </p:grpSpPr>
    </p:spTree>
    <p:extLst>
      <p:ext uri="{BB962C8B-B14F-4D97-AF65-F5344CB8AC3E}">
        <p14:creationId xmlns:p14="http://schemas.microsoft.com/office/powerpoint/2010/main" val="2388678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12C69B5-7035-E279-D1C2-48071BD7FE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D50CB50-D05C-985A-8A5B-7D03961DF375}"/>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5819791D-3016-885F-7392-F0056279E6DA}"/>
              </a:ext>
            </a:extLst>
          </p:cNvPr>
          <p:cNvSpPr txBox="1"/>
          <p:nvPr/>
        </p:nvSpPr>
        <p:spPr>
          <a:xfrm>
            <a:off x="0" y="2433625"/>
            <a:ext cx="3086522" cy="369332"/>
          </a:xfrm>
          <a:prstGeom prst="rect">
            <a:avLst/>
          </a:prstGeom>
          <a:noFill/>
        </p:spPr>
        <p:txBody>
          <a:bodyPr wrap="square" rtlCol="0">
            <a:spAutoFit/>
          </a:bodyPr>
          <a:lstStyle/>
          <a:p>
            <a:pPr algn="ctr"/>
            <a:r>
              <a:rPr lang="hu-HU" dirty="0" err="1"/>
              <a:t>kepek</a:t>
            </a:r>
            <a:endParaRPr lang="hu-HU" dirty="0"/>
          </a:p>
        </p:txBody>
      </p:sp>
      <p:pic>
        <p:nvPicPr>
          <p:cNvPr id="5" name="Kép 4">
            <a:extLst>
              <a:ext uri="{FF2B5EF4-FFF2-40B4-BE49-F238E27FC236}">
                <a16:creationId xmlns:a16="http://schemas.microsoft.com/office/drawing/2014/main" id="{DCACCB84-DD04-33A9-A107-60698EB9C42B}"/>
              </a:ext>
            </a:extLst>
          </p:cNvPr>
          <p:cNvPicPr>
            <a:picLocks noChangeAspect="1"/>
          </p:cNvPicPr>
          <p:nvPr/>
        </p:nvPicPr>
        <p:blipFill>
          <a:blip r:embed="rId3"/>
          <a:stretch>
            <a:fillRect/>
          </a:stretch>
        </p:blipFill>
        <p:spPr>
          <a:xfrm>
            <a:off x="0" y="2954101"/>
            <a:ext cx="3086523" cy="1891741"/>
          </a:xfrm>
          <a:prstGeom prst="rect">
            <a:avLst/>
          </a:prstGeom>
        </p:spPr>
      </p:pic>
      <p:pic>
        <p:nvPicPr>
          <p:cNvPr id="7" name="Kép 6">
            <a:extLst>
              <a:ext uri="{FF2B5EF4-FFF2-40B4-BE49-F238E27FC236}">
                <a16:creationId xmlns:a16="http://schemas.microsoft.com/office/drawing/2014/main" id="{B6A6F00A-CA16-9235-66F6-CD577CA01A02}"/>
              </a:ext>
            </a:extLst>
          </p:cNvPr>
          <p:cNvPicPr>
            <a:picLocks noChangeAspect="1"/>
          </p:cNvPicPr>
          <p:nvPr/>
        </p:nvPicPr>
        <p:blipFill>
          <a:blip r:embed="rId4"/>
          <a:stretch>
            <a:fillRect/>
          </a:stretch>
        </p:blipFill>
        <p:spPr>
          <a:xfrm>
            <a:off x="0" y="4913945"/>
            <a:ext cx="3855725" cy="1390596"/>
          </a:xfrm>
          <a:prstGeom prst="rect">
            <a:avLst/>
          </a:prstGeom>
        </p:spPr>
      </p:pic>
      <p:sp>
        <p:nvSpPr>
          <p:cNvPr id="8" name="Szövegdoboz 7">
            <a:extLst>
              <a:ext uri="{FF2B5EF4-FFF2-40B4-BE49-F238E27FC236}">
                <a16:creationId xmlns:a16="http://schemas.microsoft.com/office/drawing/2014/main" id="{76D37EEC-E246-1D52-EB25-9FDDBDF8D5CB}"/>
              </a:ext>
            </a:extLst>
          </p:cNvPr>
          <p:cNvSpPr txBox="1"/>
          <p:nvPr/>
        </p:nvSpPr>
        <p:spPr>
          <a:xfrm>
            <a:off x="4454199" y="2433625"/>
            <a:ext cx="3283602" cy="369332"/>
          </a:xfrm>
          <a:prstGeom prst="rect">
            <a:avLst/>
          </a:prstGeom>
          <a:noFill/>
        </p:spPr>
        <p:txBody>
          <a:bodyPr wrap="square" rtlCol="0">
            <a:spAutoFit/>
          </a:bodyPr>
          <a:lstStyle/>
          <a:p>
            <a:pPr algn="ctr"/>
            <a:r>
              <a:rPr lang="hu-HU" dirty="0"/>
              <a:t>kuponok</a:t>
            </a:r>
          </a:p>
        </p:txBody>
      </p:sp>
      <p:pic>
        <p:nvPicPr>
          <p:cNvPr id="10" name="Kép 9">
            <a:extLst>
              <a:ext uri="{FF2B5EF4-FFF2-40B4-BE49-F238E27FC236}">
                <a16:creationId xmlns:a16="http://schemas.microsoft.com/office/drawing/2014/main" id="{099D9517-ED4D-E3AE-7B9C-417101C7FC57}"/>
              </a:ext>
            </a:extLst>
          </p:cNvPr>
          <p:cNvPicPr>
            <a:picLocks noChangeAspect="1"/>
          </p:cNvPicPr>
          <p:nvPr/>
        </p:nvPicPr>
        <p:blipFill>
          <a:blip r:embed="rId5"/>
          <a:stretch>
            <a:fillRect/>
          </a:stretch>
        </p:blipFill>
        <p:spPr>
          <a:xfrm>
            <a:off x="4445583" y="4913945"/>
            <a:ext cx="3045887" cy="1401107"/>
          </a:xfrm>
          <a:prstGeom prst="rect">
            <a:avLst/>
          </a:prstGeom>
        </p:spPr>
      </p:pic>
      <p:pic>
        <p:nvPicPr>
          <p:cNvPr id="12" name="Kép 11">
            <a:extLst>
              <a:ext uri="{FF2B5EF4-FFF2-40B4-BE49-F238E27FC236}">
                <a16:creationId xmlns:a16="http://schemas.microsoft.com/office/drawing/2014/main" id="{90090DEE-BD60-5E56-C15C-3B9F0964AAAE}"/>
              </a:ext>
            </a:extLst>
          </p:cNvPr>
          <p:cNvPicPr>
            <a:picLocks noChangeAspect="1"/>
          </p:cNvPicPr>
          <p:nvPr/>
        </p:nvPicPr>
        <p:blipFill>
          <a:blip r:embed="rId6"/>
          <a:stretch>
            <a:fillRect/>
          </a:stretch>
        </p:blipFill>
        <p:spPr>
          <a:xfrm>
            <a:off x="4445583" y="2992171"/>
            <a:ext cx="3300834" cy="1853671"/>
          </a:xfrm>
          <a:prstGeom prst="rect">
            <a:avLst/>
          </a:prstGeom>
        </p:spPr>
      </p:pic>
      <p:pic>
        <p:nvPicPr>
          <p:cNvPr id="14" name="Kép 13">
            <a:extLst>
              <a:ext uri="{FF2B5EF4-FFF2-40B4-BE49-F238E27FC236}">
                <a16:creationId xmlns:a16="http://schemas.microsoft.com/office/drawing/2014/main" id="{88BC9644-5E7B-350B-4CE2-802A1DE7C61E}"/>
              </a:ext>
            </a:extLst>
          </p:cNvPr>
          <p:cNvPicPr>
            <a:picLocks noChangeAspect="1"/>
          </p:cNvPicPr>
          <p:nvPr/>
        </p:nvPicPr>
        <p:blipFill>
          <a:blip r:embed="rId7"/>
          <a:stretch>
            <a:fillRect/>
          </a:stretch>
        </p:blipFill>
        <p:spPr>
          <a:xfrm>
            <a:off x="8229799" y="2955727"/>
            <a:ext cx="3780230" cy="1890115"/>
          </a:xfrm>
          <a:prstGeom prst="rect">
            <a:avLst/>
          </a:prstGeom>
        </p:spPr>
      </p:pic>
      <p:sp>
        <p:nvSpPr>
          <p:cNvPr id="21" name="Szövegdoboz 20">
            <a:extLst>
              <a:ext uri="{FF2B5EF4-FFF2-40B4-BE49-F238E27FC236}">
                <a16:creationId xmlns:a16="http://schemas.microsoft.com/office/drawing/2014/main" id="{85FE20BC-D54C-87B9-BB84-7BC96C4B060A}"/>
              </a:ext>
            </a:extLst>
          </p:cNvPr>
          <p:cNvSpPr txBox="1"/>
          <p:nvPr/>
        </p:nvSpPr>
        <p:spPr>
          <a:xfrm>
            <a:off x="8229798" y="2433625"/>
            <a:ext cx="3780229" cy="369332"/>
          </a:xfrm>
          <a:prstGeom prst="rect">
            <a:avLst/>
          </a:prstGeom>
          <a:noFill/>
        </p:spPr>
        <p:txBody>
          <a:bodyPr wrap="square" rtlCol="0">
            <a:spAutoFit/>
          </a:bodyPr>
          <a:lstStyle/>
          <a:p>
            <a:pPr algn="ctr"/>
            <a:r>
              <a:rPr lang="hu-HU" dirty="0" err="1"/>
              <a:t>kupon_torles_naplo</a:t>
            </a:r>
            <a:endParaRPr lang="hu-HU" dirty="0"/>
          </a:p>
        </p:txBody>
      </p:sp>
      <p:pic>
        <p:nvPicPr>
          <p:cNvPr id="23" name="Kép 22">
            <a:extLst>
              <a:ext uri="{FF2B5EF4-FFF2-40B4-BE49-F238E27FC236}">
                <a16:creationId xmlns:a16="http://schemas.microsoft.com/office/drawing/2014/main" id="{EE838B1D-CEFC-278A-A0C1-109DED6FF283}"/>
              </a:ext>
            </a:extLst>
          </p:cNvPr>
          <p:cNvPicPr>
            <a:picLocks noChangeAspect="1"/>
          </p:cNvPicPr>
          <p:nvPr/>
        </p:nvPicPr>
        <p:blipFill>
          <a:blip r:embed="rId8"/>
          <a:stretch>
            <a:fillRect/>
          </a:stretch>
        </p:blipFill>
        <p:spPr>
          <a:xfrm>
            <a:off x="8229798" y="4955489"/>
            <a:ext cx="3780229" cy="1349052"/>
          </a:xfrm>
          <a:prstGeom prst="rect">
            <a:avLst/>
          </a:prstGeom>
        </p:spPr>
      </p:pic>
    </p:spTree>
    <p:extLst>
      <p:ext uri="{BB962C8B-B14F-4D97-AF65-F5344CB8AC3E}">
        <p14:creationId xmlns:p14="http://schemas.microsoft.com/office/powerpoint/2010/main" val="708167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111C2512-F4F1-E7D8-E7B2-AFE074DF6E81}"/>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6032EFF-9D0C-F1DA-FAD8-20D666F5734D}"/>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0F70FFB6-8D48-9B8C-B7E2-EEEF399FE43D}"/>
              </a:ext>
            </a:extLst>
          </p:cNvPr>
          <p:cNvSpPr txBox="1"/>
          <p:nvPr/>
        </p:nvSpPr>
        <p:spPr>
          <a:xfrm>
            <a:off x="1513482" y="2485823"/>
            <a:ext cx="2872361" cy="369332"/>
          </a:xfrm>
          <a:prstGeom prst="rect">
            <a:avLst/>
          </a:prstGeom>
          <a:noFill/>
        </p:spPr>
        <p:txBody>
          <a:bodyPr wrap="square" rtlCol="0">
            <a:spAutoFit/>
          </a:bodyPr>
          <a:lstStyle/>
          <a:p>
            <a:pPr algn="ctr"/>
            <a:r>
              <a:rPr lang="hu-HU" dirty="0" err="1"/>
              <a:t>palinka</a:t>
            </a:r>
            <a:endParaRPr lang="hu-HU" dirty="0"/>
          </a:p>
        </p:txBody>
      </p:sp>
      <p:sp>
        <p:nvSpPr>
          <p:cNvPr id="8" name="Szövegdoboz 7">
            <a:extLst>
              <a:ext uri="{FF2B5EF4-FFF2-40B4-BE49-F238E27FC236}">
                <a16:creationId xmlns:a16="http://schemas.microsoft.com/office/drawing/2014/main" id="{680801DE-0B23-55F8-38A2-09C61C090BE7}"/>
              </a:ext>
            </a:extLst>
          </p:cNvPr>
          <p:cNvSpPr txBox="1"/>
          <p:nvPr/>
        </p:nvSpPr>
        <p:spPr>
          <a:xfrm>
            <a:off x="7954178" y="2485823"/>
            <a:ext cx="2724340" cy="369332"/>
          </a:xfrm>
          <a:prstGeom prst="rect">
            <a:avLst/>
          </a:prstGeom>
          <a:noFill/>
        </p:spPr>
        <p:txBody>
          <a:bodyPr wrap="square" rtlCol="0">
            <a:spAutoFit/>
          </a:bodyPr>
          <a:lstStyle/>
          <a:p>
            <a:pPr algn="ctr"/>
            <a:r>
              <a:rPr lang="hu-HU" dirty="0" err="1"/>
              <a:t>rendeles</a:t>
            </a:r>
            <a:endParaRPr lang="hu-HU" dirty="0"/>
          </a:p>
        </p:txBody>
      </p:sp>
      <p:pic>
        <p:nvPicPr>
          <p:cNvPr id="6" name="Kép 5">
            <a:extLst>
              <a:ext uri="{FF2B5EF4-FFF2-40B4-BE49-F238E27FC236}">
                <a16:creationId xmlns:a16="http://schemas.microsoft.com/office/drawing/2014/main" id="{3774835E-6819-B949-AB76-6D6CA5B412A5}"/>
              </a:ext>
            </a:extLst>
          </p:cNvPr>
          <p:cNvPicPr>
            <a:picLocks noChangeAspect="1"/>
          </p:cNvPicPr>
          <p:nvPr/>
        </p:nvPicPr>
        <p:blipFill>
          <a:blip r:embed="rId3"/>
          <a:stretch>
            <a:fillRect/>
          </a:stretch>
        </p:blipFill>
        <p:spPr>
          <a:xfrm>
            <a:off x="1513482" y="3020990"/>
            <a:ext cx="2872361" cy="2289140"/>
          </a:xfrm>
          <a:prstGeom prst="rect">
            <a:avLst/>
          </a:prstGeom>
        </p:spPr>
      </p:pic>
      <p:pic>
        <p:nvPicPr>
          <p:cNvPr id="11" name="Kép 10">
            <a:extLst>
              <a:ext uri="{FF2B5EF4-FFF2-40B4-BE49-F238E27FC236}">
                <a16:creationId xmlns:a16="http://schemas.microsoft.com/office/drawing/2014/main" id="{C9A25E92-020E-B20D-4F74-D2F8B5EAE15B}"/>
              </a:ext>
            </a:extLst>
          </p:cNvPr>
          <p:cNvPicPr>
            <a:picLocks noChangeAspect="1"/>
          </p:cNvPicPr>
          <p:nvPr/>
        </p:nvPicPr>
        <p:blipFill>
          <a:blip r:embed="rId4"/>
          <a:stretch>
            <a:fillRect/>
          </a:stretch>
        </p:blipFill>
        <p:spPr>
          <a:xfrm>
            <a:off x="7954178" y="3020661"/>
            <a:ext cx="2724340" cy="2289469"/>
          </a:xfrm>
          <a:prstGeom prst="rect">
            <a:avLst/>
          </a:prstGeom>
        </p:spPr>
      </p:pic>
      <p:pic>
        <p:nvPicPr>
          <p:cNvPr id="15" name="Kép 14">
            <a:extLst>
              <a:ext uri="{FF2B5EF4-FFF2-40B4-BE49-F238E27FC236}">
                <a16:creationId xmlns:a16="http://schemas.microsoft.com/office/drawing/2014/main" id="{C7DD29E9-3D67-1AAD-078E-96F06E9A0A54}"/>
              </a:ext>
            </a:extLst>
          </p:cNvPr>
          <p:cNvPicPr>
            <a:picLocks noChangeAspect="1"/>
          </p:cNvPicPr>
          <p:nvPr/>
        </p:nvPicPr>
        <p:blipFill>
          <a:blip r:embed="rId5"/>
          <a:stretch>
            <a:fillRect/>
          </a:stretch>
        </p:blipFill>
        <p:spPr>
          <a:xfrm>
            <a:off x="344211" y="5324261"/>
            <a:ext cx="5210902" cy="1533739"/>
          </a:xfrm>
          <a:prstGeom prst="rect">
            <a:avLst/>
          </a:prstGeom>
        </p:spPr>
      </p:pic>
      <p:pic>
        <p:nvPicPr>
          <p:cNvPr id="17" name="Kép 16">
            <a:extLst>
              <a:ext uri="{FF2B5EF4-FFF2-40B4-BE49-F238E27FC236}">
                <a16:creationId xmlns:a16="http://schemas.microsoft.com/office/drawing/2014/main" id="{9071A913-E223-F13F-3623-44CA11001DF9}"/>
              </a:ext>
            </a:extLst>
          </p:cNvPr>
          <p:cNvPicPr>
            <a:picLocks noChangeAspect="1"/>
          </p:cNvPicPr>
          <p:nvPr/>
        </p:nvPicPr>
        <p:blipFill>
          <a:blip r:embed="rId6"/>
          <a:stretch>
            <a:fillRect/>
          </a:stretch>
        </p:blipFill>
        <p:spPr>
          <a:xfrm>
            <a:off x="6746070" y="5324261"/>
            <a:ext cx="5140555" cy="1547870"/>
          </a:xfrm>
          <a:prstGeom prst="rect">
            <a:avLst/>
          </a:prstGeom>
        </p:spPr>
      </p:pic>
    </p:spTree>
    <p:extLst>
      <p:ext uri="{BB962C8B-B14F-4D97-AF65-F5344CB8AC3E}">
        <p14:creationId xmlns:p14="http://schemas.microsoft.com/office/powerpoint/2010/main" val="322232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682DE1E-388B-EFE1-7FEF-8E054AEDBC07}"/>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Frontend </a:t>
            </a:r>
          </a:p>
        </p:txBody>
      </p:sp>
      <p:sp>
        <p:nvSpPr>
          <p:cNvPr id="4" name="Szövegdoboz 3">
            <a:extLst>
              <a:ext uri="{FF2B5EF4-FFF2-40B4-BE49-F238E27FC236}">
                <a16:creationId xmlns:a16="http://schemas.microsoft.com/office/drawing/2014/main" id="{A9F2BB5F-C58A-5BBC-89B5-2FCE3B6F93C2}"/>
              </a:ext>
            </a:extLst>
          </p:cNvPr>
          <p:cNvSpPr txBox="1"/>
          <p:nvPr/>
        </p:nvSpPr>
        <p:spPr>
          <a:xfrm>
            <a:off x="5588343" y="3813201"/>
            <a:ext cx="1015314" cy="369332"/>
          </a:xfrm>
          <a:prstGeom prst="rect">
            <a:avLst/>
          </a:prstGeom>
          <a:noFill/>
        </p:spPr>
        <p:txBody>
          <a:bodyPr wrap="square" rtlCol="0">
            <a:spAutoFit/>
          </a:bodyPr>
          <a:lstStyle/>
          <a:p>
            <a:r>
              <a:rPr lang="hu-HU" dirty="0"/>
              <a:t>Főoldal</a:t>
            </a:r>
          </a:p>
        </p:txBody>
      </p:sp>
    </p:spTree>
    <p:extLst>
      <p:ext uri="{BB962C8B-B14F-4D97-AF65-F5344CB8AC3E}">
        <p14:creationId xmlns:p14="http://schemas.microsoft.com/office/powerpoint/2010/main" val="3162531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F3D2061-52FE-9177-C3CB-6A3D4BCFE9B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E5EC34A-B342-2A80-0B8E-6A025AD7EA6E}"/>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BD6D3129-0CA6-A89C-B3C2-D9F7E043D841}"/>
              </a:ext>
            </a:extLst>
          </p:cNvPr>
          <p:cNvSpPr txBox="1"/>
          <p:nvPr/>
        </p:nvSpPr>
        <p:spPr>
          <a:xfrm>
            <a:off x="88135" y="1424213"/>
            <a:ext cx="3238959" cy="369332"/>
          </a:xfrm>
          <a:prstGeom prst="rect">
            <a:avLst/>
          </a:prstGeom>
          <a:noFill/>
        </p:spPr>
        <p:txBody>
          <a:bodyPr wrap="square" rtlCol="0">
            <a:spAutoFit/>
          </a:bodyPr>
          <a:lstStyle/>
          <a:p>
            <a:pPr algn="ctr"/>
            <a:r>
              <a:rPr lang="hu-HU" dirty="0" err="1"/>
              <a:t>scores</a:t>
            </a:r>
            <a:endParaRPr lang="hu-HU" dirty="0"/>
          </a:p>
        </p:txBody>
      </p:sp>
      <p:sp>
        <p:nvSpPr>
          <p:cNvPr id="8" name="Szövegdoboz 7">
            <a:extLst>
              <a:ext uri="{FF2B5EF4-FFF2-40B4-BE49-F238E27FC236}">
                <a16:creationId xmlns:a16="http://schemas.microsoft.com/office/drawing/2014/main" id="{3EF101D5-9EAE-0C20-22CF-DF5B56EF96B1}"/>
              </a:ext>
            </a:extLst>
          </p:cNvPr>
          <p:cNvSpPr txBox="1"/>
          <p:nvPr/>
        </p:nvSpPr>
        <p:spPr>
          <a:xfrm>
            <a:off x="4531318" y="2369930"/>
            <a:ext cx="3646985" cy="369332"/>
          </a:xfrm>
          <a:prstGeom prst="rect">
            <a:avLst/>
          </a:prstGeom>
          <a:noFill/>
        </p:spPr>
        <p:txBody>
          <a:bodyPr wrap="square" rtlCol="0">
            <a:spAutoFit/>
          </a:bodyPr>
          <a:lstStyle/>
          <a:p>
            <a:pPr algn="ctr"/>
            <a:r>
              <a:rPr lang="hu-HU" dirty="0" err="1"/>
              <a:t>user</a:t>
            </a:r>
            <a:endParaRPr lang="hu-HU" dirty="0"/>
          </a:p>
        </p:txBody>
      </p:sp>
      <p:sp>
        <p:nvSpPr>
          <p:cNvPr id="21" name="Szövegdoboz 20">
            <a:extLst>
              <a:ext uri="{FF2B5EF4-FFF2-40B4-BE49-F238E27FC236}">
                <a16:creationId xmlns:a16="http://schemas.microsoft.com/office/drawing/2014/main" id="{FBD771A6-F19F-4D19-5DCD-491D667CFE53}"/>
              </a:ext>
            </a:extLst>
          </p:cNvPr>
          <p:cNvSpPr txBox="1"/>
          <p:nvPr/>
        </p:nvSpPr>
        <p:spPr>
          <a:xfrm>
            <a:off x="8752009" y="1424213"/>
            <a:ext cx="2752328" cy="369332"/>
          </a:xfrm>
          <a:prstGeom prst="rect">
            <a:avLst/>
          </a:prstGeom>
          <a:noFill/>
        </p:spPr>
        <p:txBody>
          <a:bodyPr wrap="square" rtlCol="0">
            <a:spAutoFit/>
          </a:bodyPr>
          <a:lstStyle/>
          <a:p>
            <a:pPr algn="ctr"/>
            <a:r>
              <a:rPr lang="hu-HU" dirty="0" err="1"/>
              <a:t>ranking</a:t>
            </a:r>
            <a:endParaRPr lang="hu-HU" dirty="0"/>
          </a:p>
        </p:txBody>
      </p:sp>
      <p:pic>
        <p:nvPicPr>
          <p:cNvPr id="6" name="Kép 5">
            <a:extLst>
              <a:ext uri="{FF2B5EF4-FFF2-40B4-BE49-F238E27FC236}">
                <a16:creationId xmlns:a16="http://schemas.microsoft.com/office/drawing/2014/main" id="{7382B643-9C44-071A-4AEF-0777D776ED1B}"/>
              </a:ext>
            </a:extLst>
          </p:cNvPr>
          <p:cNvPicPr>
            <a:picLocks noChangeAspect="1"/>
          </p:cNvPicPr>
          <p:nvPr/>
        </p:nvPicPr>
        <p:blipFill>
          <a:blip r:embed="rId3"/>
          <a:stretch>
            <a:fillRect/>
          </a:stretch>
        </p:blipFill>
        <p:spPr>
          <a:xfrm>
            <a:off x="8519243" y="1851384"/>
            <a:ext cx="3249776" cy="1933200"/>
          </a:xfrm>
          <a:prstGeom prst="rect">
            <a:avLst/>
          </a:prstGeom>
        </p:spPr>
      </p:pic>
      <p:pic>
        <p:nvPicPr>
          <p:cNvPr id="11" name="Kép 10">
            <a:extLst>
              <a:ext uri="{FF2B5EF4-FFF2-40B4-BE49-F238E27FC236}">
                <a16:creationId xmlns:a16="http://schemas.microsoft.com/office/drawing/2014/main" id="{212BA3BC-DA54-4956-5D2B-7EE9A99A2EC8}"/>
              </a:ext>
            </a:extLst>
          </p:cNvPr>
          <p:cNvPicPr>
            <a:picLocks noChangeAspect="1"/>
          </p:cNvPicPr>
          <p:nvPr/>
        </p:nvPicPr>
        <p:blipFill>
          <a:blip r:embed="rId4"/>
          <a:stretch>
            <a:fillRect/>
          </a:stretch>
        </p:blipFill>
        <p:spPr>
          <a:xfrm>
            <a:off x="4531317" y="2739262"/>
            <a:ext cx="3646986" cy="2590518"/>
          </a:xfrm>
          <a:prstGeom prst="rect">
            <a:avLst/>
          </a:prstGeom>
        </p:spPr>
      </p:pic>
      <p:pic>
        <p:nvPicPr>
          <p:cNvPr id="15" name="Kép 14">
            <a:extLst>
              <a:ext uri="{FF2B5EF4-FFF2-40B4-BE49-F238E27FC236}">
                <a16:creationId xmlns:a16="http://schemas.microsoft.com/office/drawing/2014/main" id="{7D1A44EA-31F6-7FC5-C7C7-54B40592FD13}"/>
              </a:ext>
            </a:extLst>
          </p:cNvPr>
          <p:cNvPicPr>
            <a:picLocks noChangeAspect="1"/>
          </p:cNvPicPr>
          <p:nvPr/>
        </p:nvPicPr>
        <p:blipFill>
          <a:blip r:embed="rId5"/>
          <a:stretch>
            <a:fillRect/>
          </a:stretch>
        </p:blipFill>
        <p:spPr>
          <a:xfrm>
            <a:off x="319489" y="1851666"/>
            <a:ext cx="3238959" cy="1933201"/>
          </a:xfrm>
          <a:prstGeom prst="rect">
            <a:avLst/>
          </a:prstGeom>
        </p:spPr>
      </p:pic>
      <p:pic>
        <p:nvPicPr>
          <p:cNvPr id="17" name="Kép 16">
            <a:extLst>
              <a:ext uri="{FF2B5EF4-FFF2-40B4-BE49-F238E27FC236}">
                <a16:creationId xmlns:a16="http://schemas.microsoft.com/office/drawing/2014/main" id="{9545CCB9-D0D0-57A2-2BC2-16DCE0E735AE}"/>
              </a:ext>
            </a:extLst>
          </p:cNvPr>
          <p:cNvPicPr>
            <a:picLocks noChangeAspect="1"/>
          </p:cNvPicPr>
          <p:nvPr/>
        </p:nvPicPr>
        <p:blipFill>
          <a:blip r:embed="rId6"/>
          <a:stretch>
            <a:fillRect/>
          </a:stretch>
        </p:blipFill>
        <p:spPr>
          <a:xfrm>
            <a:off x="8519243" y="3912822"/>
            <a:ext cx="3249776" cy="1257475"/>
          </a:xfrm>
          <a:prstGeom prst="rect">
            <a:avLst/>
          </a:prstGeom>
        </p:spPr>
      </p:pic>
      <p:pic>
        <p:nvPicPr>
          <p:cNvPr id="19" name="Kép 18">
            <a:extLst>
              <a:ext uri="{FF2B5EF4-FFF2-40B4-BE49-F238E27FC236}">
                <a16:creationId xmlns:a16="http://schemas.microsoft.com/office/drawing/2014/main" id="{85A4EC7D-856C-5710-2210-FEA1D67EA33D}"/>
              </a:ext>
            </a:extLst>
          </p:cNvPr>
          <p:cNvPicPr>
            <a:picLocks noChangeAspect="1"/>
          </p:cNvPicPr>
          <p:nvPr/>
        </p:nvPicPr>
        <p:blipFill>
          <a:blip r:embed="rId7"/>
          <a:stretch>
            <a:fillRect/>
          </a:stretch>
        </p:blipFill>
        <p:spPr>
          <a:xfrm>
            <a:off x="2711795" y="5489263"/>
            <a:ext cx="7286031" cy="1177541"/>
          </a:xfrm>
          <a:prstGeom prst="rect">
            <a:avLst/>
          </a:prstGeom>
        </p:spPr>
      </p:pic>
      <p:pic>
        <p:nvPicPr>
          <p:cNvPr id="22" name="Kép 21">
            <a:extLst>
              <a:ext uri="{FF2B5EF4-FFF2-40B4-BE49-F238E27FC236}">
                <a16:creationId xmlns:a16="http://schemas.microsoft.com/office/drawing/2014/main" id="{967D7730-ECE5-84D7-7EE5-C128C4F2DA59}"/>
              </a:ext>
            </a:extLst>
          </p:cNvPr>
          <p:cNvPicPr>
            <a:picLocks noChangeAspect="1"/>
          </p:cNvPicPr>
          <p:nvPr/>
        </p:nvPicPr>
        <p:blipFill>
          <a:blip r:embed="rId8"/>
          <a:stretch>
            <a:fillRect/>
          </a:stretch>
        </p:blipFill>
        <p:spPr>
          <a:xfrm>
            <a:off x="319489" y="3907061"/>
            <a:ext cx="3238959" cy="1459726"/>
          </a:xfrm>
          <a:prstGeom prst="rect">
            <a:avLst/>
          </a:prstGeom>
        </p:spPr>
      </p:pic>
    </p:spTree>
    <p:extLst>
      <p:ext uri="{BB962C8B-B14F-4D97-AF65-F5344CB8AC3E}">
        <p14:creationId xmlns:p14="http://schemas.microsoft.com/office/powerpoint/2010/main" val="1277304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9D9A8D33-8237-6D05-BD6B-4114D24D417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96DD0E76-F3B7-63FA-A1F5-6A08E474F6CB}"/>
              </a:ext>
            </a:extLst>
          </p:cNvPr>
          <p:cNvSpPr>
            <a:spLocks noGrp="1"/>
          </p:cNvSpPr>
          <p:nvPr>
            <p:ph type="title"/>
          </p:nvPr>
        </p:nvSpPr>
        <p:spPr>
          <a:xfrm>
            <a:off x="2576111" y="703447"/>
            <a:ext cx="7039778" cy="871965"/>
          </a:xfrm>
        </p:spPr>
        <p:txBody>
          <a:bodyPr>
            <a:normAutofit fontScale="90000"/>
          </a:bodyPr>
          <a:lstStyle/>
          <a:p>
            <a:pPr algn="ctr">
              <a:lnSpc>
                <a:spcPct val="150000"/>
              </a:lnSpc>
            </a:pPr>
            <a:r>
              <a:rPr lang="hu-HU" dirty="0">
                <a:latin typeface="Arial" panose="020B0604020202020204" pitchFamily="34" charset="0"/>
                <a:cs typeface="Arial" panose="020B0604020202020204" pitchFamily="34" charset="0"/>
              </a:rPr>
              <a:t>ADATBÁZIS ELJÁRÁSOK, FÜGGVÉNYEK ÉS ESEMÉNYEK</a:t>
            </a:r>
            <a:br>
              <a:rPr lang="hu-HU" dirty="0">
                <a:latin typeface="Arial" panose="020B0604020202020204" pitchFamily="34" charset="0"/>
                <a:cs typeface="Arial" panose="020B0604020202020204" pitchFamily="34" charset="0"/>
              </a:rPr>
            </a:br>
            <a:endParaRPr lang="hu-HU" dirty="0">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078250A6-9DAB-13CC-2856-327530E4636A}"/>
              </a:ext>
            </a:extLst>
          </p:cNvPr>
          <p:cNvSpPr txBox="1"/>
          <p:nvPr/>
        </p:nvSpPr>
        <p:spPr>
          <a:xfrm>
            <a:off x="602258" y="2369735"/>
            <a:ext cx="5721424" cy="2257028"/>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Procedúrák</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ProcessKuponTorles</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Törölt</a:t>
            </a:r>
            <a:r>
              <a:rPr lang="hu-HU" dirty="0">
                <a:latin typeface="Arial" panose="020B0604020202020204" pitchFamily="34" charset="0"/>
                <a:cs typeface="Arial" panose="020B0604020202020204" pitchFamily="34" charset="0"/>
              </a:rPr>
              <a:t> kuponok feldolgozása, új kuponok generálása</a:t>
            </a: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FillKuponok</a:t>
            </a:r>
            <a:r>
              <a:rPr lang="hu-HU" dirty="0">
                <a:latin typeface="Arial" panose="020B0604020202020204" pitchFamily="34" charset="0"/>
                <a:cs typeface="Arial" panose="020B0604020202020204" pitchFamily="34" charset="0"/>
              </a:rPr>
              <a:t>: Kuponok feltöltése 100-ig</a:t>
            </a:r>
          </a:p>
          <a:p>
            <a:pPr>
              <a:lnSpc>
                <a:spcPct val="150000"/>
              </a:lnSpc>
            </a:pPr>
            <a:endParaRPr lang="hu-HU" dirty="0">
              <a:latin typeface="Arial" panose="020B0604020202020204" pitchFamily="34" charset="0"/>
              <a:cs typeface="Arial" panose="020B0604020202020204" pitchFamily="34" charset="0"/>
            </a:endParaRPr>
          </a:p>
        </p:txBody>
      </p:sp>
      <p:sp>
        <p:nvSpPr>
          <p:cNvPr id="5" name="Szövegdoboz 4">
            <a:extLst>
              <a:ext uri="{FF2B5EF4-FFF2-40B4-BE49-F238E27FC236}">
                <a16:creationId xmlns:a16="http://schemas.microsoft.com/office/drawing/2014/main" id="{2B4AF5F5-769A-12FA-FAF5-01B13AF4E6DE}"/>
              </a:ext>
            </a:extLst>
          </p:cNvPr>
          <p:cNvSpPr txBox="1"/>
          <p:nvPr/>
        </p:nvSpPr>
        <p:spPr>
          <a:xfrm>
            <a:off x="7149947" y="2369735"/>
            <a:ext cx="4439795" cy="1754326"/>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Függvények</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GenerateKuponKod</a:t>
            </a:r>
            <a:r>
              <a:rPr lang="hu-HU" dirty="0">
                <a:latin typeface="Arial" panose="020B0604020202020204" pitchFamily="34" charset="0"/>
                <a:cs typeface="Arial" panose="020B0604020202020204" pitchFamily="34" charset="0"/>
              </a:rPr>
              <a:t>: Egyedi kuponkódok generálása (pl. "MKO6794")</a:t>
            </a:r>
          </a:p>
          <a:p>
            <a:endParaRPr lang="hu-HU" dirty="0"/>
          </a:p>
        </p:txBody>
      </p:sp>
      <p:sp>
        <p:nvSpPr>
          <p:cNvPr id="6" name="Szövegdoboz 5">
            <a:extLst>
              <a:ext uri="{FF2B5EF4-FFF2-40B4-BE49-F238E27FC236}">
                <a16:creationId xmlns:a16="http://schemas.microsoft.com/office/drawing/2014/main" id="{A7196DD7-26DB-6CFA-B039-FCACB4B9497F}"/>
              </a:ext>
            </a:extLst>
          </p:cNvPr>
          <p:cNvSpPr txBox="1"/>
          <p:nvPr/>
        </p:nvSpPr>
        <p:spPr>
          <a:xfrm>
            <a:off x="3558448" y="4837513"/>
            <a:ext cx="5255046" cy="1841530"/>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Esemény</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CheckKuponTorles</a:t>
            </a:r>
            <a:r>
              <a:rPr lang="hu-HU" dirty="0">
                <a:latin typeface="Arial" panose="020B0604020202020204" pitchFamily="34" charset="0"/>
                <a:cs typeface="Arial" panose="020B0604020202020204" pitchFamily="34" charset="0"/>
              </a:rPr>
              <a:t>: Másodpercenként ellenőrzi a törléseket</a:t>
            </a:r>
          </a:p>
          <a:p>
            <a:pPr>
              <a:lnSpc>
                <a:spcPct val="150000"/>
              </a:lnSpc>
            </a:pPr>
            <a:endParaRPr lang="hu-H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65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F8AADBC5-7179-1ECE-88D0-95C02549BD9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4FBE448-F371-E03D-E586-772EE6139DB7}"/>
              </a:ext>
            </a:extLst>
          </p:cNvPr>
          <p:cNvSpPr>
            <a:spLocks noGrp="1"/>
          </p:cNvSpPr>
          <p:nvPr>
            <p:ph type="title"/>
          </p:nvPr>
        </p:nvSpPr>
        <p:spPr>
          <a:xfrm>
            <a:off x="1828800" y="2675466"/>
            <a:ext cx="8534400" cy="1507067"/>
          </a:xfrm>
        </p:spPr>
        <p:txBody>
          <a:bodyPr/>
          <a:lstStyle/>
          <a:p>
            <a:pPr algn="ctr"/>
            <a:r>
              <a:rPr lang="hu-HU" dirty="0" err="1"/>
              <a:t>Reszponzívitás</a:t>
            </a:r>
            <a:endParaRPr lang="hu-HU" dirty="0"/>
          </a:p>
        </p:txBody>
      </p:sp>
    </p:spTree>
    <p:extLst>
      <p:ext uri="{BB962C8B-B14F-4D97-AF65-F5344CB8AC3E}">
        <p14:creationId xmlns:p14="http://schemas.microsoft.com/office/powerpoint/2010/main" val="3656913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8465975E-FAC1-E882-9425-C8C0E187E97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D30760D-1EEA-A30F-6937-634E06B9E390}"/>
              </a:ext>
            </a:extLst>
          </p:cNvPr>
          <p:cNvSpPr>
            <a:spLocks noGrp="1"/>
          </p:cNvSpPr>
          <p:nvPr>
            <p:ph type="title"/>
          </p:nvPr>
        </p:nvSpPr>
        <p:spPr>
          <a:xfrm>
            <a:off x="286438" y="472093"/>
            <a:ext cx="3723701" cy="753534"/>
          </a:xfrm>
        </p:spPr>
        <p:txBody>
          <a:bodyPr/>
          <a:lstStyle/>
          <a:p>
            <a:pPr algn="ctr"/>
            <a:r>
              <a:rPr lang="hu-HU" dirty="0" err="1"/>
              <a:t>Reszponzívitás</a:t>
            </a:r>
            <a:endParaRPr lang="hu-HU" dirty="0"/>
          </a:p>
        </p:txBody>
      </p:sp>
      <p:pic>
        <p:nvPicPr>
          <p:cNvPr id="4" name="Kép 3">
            <a:extLst>
              <a:ext uri="{FF2B5EF4-FFF2-40B4-BE49-F238E27FC236}">
                <a16:creationId xmlns:a16="http://schemas.microsoft.com/office/drawing/2014/main" id="{5446FD5A-46F6-14E4-5EAC-42808C64D9B7}"/>
              </a:ext>
            </a:extLst>
          </p:cNvPr>
          <p:cNvPicPr>
            <a:picLocks noChangeAspect="1"/>
          </p:cNvPicPr>
          <p:nvPr/>
        </p:nvPicPr>
        <p:blipFill>
          <a:blip r:embed="rId3"/>
          <a:stretch>
            <a:fillRect/>
          </a:stretch>
        </p:blipFill>
        <p:spPr>
          <a:xfrm>
            <a:off x="862793" y="1828800"/>
            <a:ext cx="2210703" cy="4846320"/>
          </a:xfrm>
          <a:prstGeom prst="rect">
            <a:avLst/>
          </a:prstGeom>
        </p:spPr>
      </p:pic>
      <p:sp>
        <p:nvSpPr>
          <p:cNvPr id="5" name="Szövegdoboz 4">
            <a:extLst>
              <a:ext uri="{FF2B5EF4-FFF2-40B4-BE49-F238E27FC236}">
                <a16:creationId xmlns:a16="http://schemas.microsoft.com/office/drawing/2014/main" id="{DA71147C-EEC8-293A-6386-8B7C239CA0D3}"/>
              </a:ext>
            </a:extLst>
          </p:cNvPr>
          <p:cNvSpPr txBox="1"/>
          <p:nvPr/>
        </p:nvSpPr>
        <p:spPr>
          <a:xfrm>
            <a:off x="862792" y="1342547"/>
            <a:ext cx="10226814" cy="369332"/>
          </a:xfrm>
          <a:prstGeom prst="rect">
            <a:avLst/>
          </a:prstGeom>
          <a:noFill/>
        </p:spPr>
        <p:txBody>
          <a:bodyPr wrap="square" rtlCol="0">
            <a:spAutoFit/>
          </a:bodyPr>
          <a:lstStyle/>
          <a:p>
            <a:pPr algn="ctr"/>
            <a:r>
              <a:rPr lang="hu-HU" dirty="0"/>
              <a:t>Telefonos nézet</a:t>
            </a:r>
          </a:p>
        </p:txBody>
      </p:sp>
      <p:pic>
        <p:nvPicPr>
          <p:cNvPr id="7" name="Kép 6">
            <a:extLst>
              <a:ext uri="{FF2B5EF4-FFF2-40B4-BE49-F238E27FC236}">
                <a16:creationId xmlns:a16="http://schemas.microsoft.com/office/drawing/2014/main" id="{43381C17-BFDA-DF4C-22B8-AF6777CD5B8B}"/>
              </a:ext>
            </a:extLst>
          </p:cNvPr>
          <p:cNvPicPr>
            <a:picLocks noChangeAspect="1"/>
          </p:cNvPicPr>
          <p:nvPr/>
        </p:nvPicPr>
        <p:blipFill>
          <a:blip r:embed="rId4"/>
          <a:stretch>
            <a:fillRect/>
          </a:stretch>
        </p:blipFill>
        <p:spPr>
          <a:xfrm>
            <a:off x="3525188" y="1828800"/>
            <a:ext cx="2235430" cy="4846320"/>
          </a:xfrm>
          <a:prstGeom prst="rect">
            <a:avLst/>
          </a:prstGeom>
        </p:spPr>
      </p:pic>
      <p:pic>
        <p:nvPicPr>
          <p:cNvPr id="9" name="Kép 8">
            <a:extLst>
              <a:ext uri="{FF2B5EF4-FFF2-40B4-BE49-F238E27FC236}">
                <a16:creationId xmlns:a16="http://schemas.microsoft.com/office/drawing/2014/main" id="{9B69DB04-29AA-7D99-7100-04B14AC65B03}"/>
              </a:ext>
            </a:extLst>
          </p:cNvPr>
          <p:cNvPicPr>
            <a:picLocks noChangeAspect="1"/>
          </p:cNvPicPr>
          <p:nvPr/>
        </p:nvPicPr>
        <p:blipFill>
          <a:blip r:embed="rId5"/>
          <a:stretch>
            <a:fillRect/>
          </a:stretch>
        </p:blipFill>
        <p:spPr>
          <a:xfrm>
            <a:off x="6306639" y="1835530"/>
            <a:ext cx="2235430" cy="4839590"/>
          </a:xfrm>
          <a:prstGeom prst="rect">
            <a:avLst/>
          </a:prstGeom>
        </p:spPr>
      </p:pic>
      <p:pic>
        <p:nvPicPr>
          <p:cNvPr id="11" name="Kép 10">
            <a:extLst>
              <a:ext uri="{FF2B5EF4-FFF2-40B4-BE49-F238E27FC236}">
                <a16:creationId xmlns:a16="http://schemas.microsoft.com/office/drawing/2014/main" id="{4D1A3462-93F6-A5E1-8972-E1F6263F84D4}"/>
              </a:ext>
            </a:extLst>
          </p:cNvPr>
          <p:cNvPicPr>
            <a:picLocks noChangeAspect="1"/>
          </p:cNvPicPr>
          <p:nvPr/>
        </p:nvPicPr>
        <p:blipFill>
          <a:blip r:embed="rId6"/>
          <a:stretch>
            <a:fillRect/>
          </a:stretch>
        </p:blipFill>
        <p:spPr>
          <a:xfrm>
            <a:off x="8854177" y="1828799"/>
            <a:ext cx="2235429" cy="4876247"/>
          </a:xfrm>
          <a:prstGeom prst="rect">
            <a:avLst/>
          </a:prstGeom>
        </p:spPr>
      </p:pic>
    </p:spTree>
    <p:extLst>
      <p:ext uri="{BB962C8B-B14F-4D97-AF65-F5344CB8AC3E}">
        <p14:creationId xmlns:p14="http://schemas.microsoft.com/office/powerpoint/2010/main" val="360658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8152AE4E-2F70-9003-7BA7-2371C6F125B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8B5E949A-0B51-0079-3322-51C1EFA30A29}"/>
              </a:ext>
            </a:extLst>
          </p:cNvPr>
          <p:cNvSpPr>
            <a:spLocks noGrp="1"/>
          </p:cNvSpPr>
          <p:nvPr>
            <p:ph type="title"/>
          </p:nvPr>
        </p:nvSpPr>
        <p:spPr>
          <a:xfrm>
            <a:off x="286438" y="472093"/>
            <a:ext cx="3723701" cy="753534"/>
          </a:xfrm>
        </p:spPr>
        <p:txBody>
          <a:bodyPr/>
          <a:lstStyle/>
          <a:p>
            <a:pPr algn="ctr"/>
            <a:r>
              <a:rPr lang="hu-HU" dirty="0" err="1"/>
              <a:t>Reszponzívitás</a:t>
            </a:r>
            <a:endParaRPr lang="hu-HU" dirty="0"/>
          </a:p>
        </p:txBody>
      </p:sp>
      <p:sp>
        <p:nvSpPr>
          <p:cNvPr id="5" name="Szövegdoboz 4">
            <a:extLst>
              <a:ext uri="{FF2B5EF4-FFF2-40B4-BE49-F238E27FC236}">
                <a16:creationId xmlns:a16="http://schemas.microsoft.com/office/drawing/2014/main" id="{B55E32F1-4C40-0DC3-5366-76D22011ABA5}"/>
              </a:ext>
            </a:extLst>
          </p:cNvPr>
          <p:cNvSpPr txBox="1"/>
          <p:nvPr/>
        </p:nvSpPr>
        <p:spPr>
          <a:xfrm>
            <a:off x="862792" y="1324645"/>
            <a:ext cx="10226814" cy="369332"/>
          </a:xfrm>
          <a:prstGeom prst="rect">
            <a:avLst/>
          </a:prstGeom>
          <a:noFill/>
        </p:spPr>
        <p:txBody>
          <a:bodyPr wrap="square" rtlCol="0">
            <a:spAutoFit/>
          </a:bodyPr>
          <a:lstStyle/>
          <a:p>
            <a:pPr algn="ctr"/>
            <a:r>
              <a:rPr lang="hu-HU" dirty="0"/>
              <a:t>Játék</a:t>
            </a:r>
          </a:p>
        </p:txBody>
      </p:sp>
      <p:pic>
        <p:nvPicPr>
          <p:cNvPr id="6" name="Kép 5">
            <a:extLst>
              <a:ext uri="{FF2B5EF4-FFF2-40B4-BE49-F238E27FC236}">
                <a16:creationId xmlns:a16="http://schemas.microsoft.com/office/drawing/2014/main" id="{FBCA9AB0-AB7B-3E74-637C-2F87D07F5BA2}"/>
              </a:ext>
            </a:extLst>
          </p:cNvPr>
          <p:cNvPicPr>
            <a:picLocks noChangeAspect="1"/>
          </p:cNvPicPr>
          <p:nvPr/>
        </p:nvPicPr>
        <p:blipFill>
          <a:blip r:embed="rId3"/>
          <a:stretch>
            <a:fillRect/>
          </a:stretch>
        </p:blipFill>
        <p:spPr>
          <a:xfrm>
            <a:off x="862792" y="2034726"/>
            <a:ext cx="7237355" cy="4228886"/>
          </a:xfrm>
          <a:prstGeom prst="rect">
            <a:avLst/>
          </a:prstGeom>
        </p:spPr>
      </p:pic>
      <p:pic>
        <p:nvPicPr>
          <p:cNvPr id="13" name="Kép 12">
            <a:extLst>
              <a:ext uri="{FF2B5EF4-FFF2-40B4-BE49-F238E27FC236}">
                <a16:creationId xmlns:a16="http://schemas.microsoft.com/office/drawing/2014/main" id="{0D5311DA-3D0E-1575-3FF4-CACD235B9FC4}"/>
              </a:ext>
            </a:extLst>
          </p:cNvPr>
          <p:cNvPicPr>
            <a:picLocks noChangeAspect="1"/>
          </p:cNvPicPr>
          <p:nvPr/>
        </p:nvPicPr>
        <p:blipFill>
          <a:blip r:embed="rId4"/>
          <a:stretch>
            <a:fillRect/>
          </a:stretch>
        </p:blipFill>
        <p:spPr>
          <a:xfrm>
            <a:off x="9262510" y="2034726"/>
            <a:ext cx="1930907" cy="4228887"/>
          </a:xfrm>
          <a:prstGeom prst="rect">
            <a:avLst/>
          </a:prstGeom>
        </p:spPr>
      </p:pic>
    </p:spTree>
    <p:extLst>
      <p:ext uri="{BB962C8B-B14F-4D97-AF65-F5344CB8AC3E}">
        <p14:creationId xmlns:p14="http://schemas.microsoft.com/office/powerpoint/2010/main" val="3333867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B2C0710-B78F-DBE8-AAA9-B27CA45BFF46}"/>
              </a:ext>
            </a:extLst>
          </p:cNvPr>
          <p:cNvSpPr>
            <a:spLocks noGrp="1"/>
          </p:cNvSpPr>
          <p:nvPr>
            <p:ph type="title"/>
          </p:nvPr>
        </p:nvSpPr>
        <p:spPr>
          <a:xfrm>
            <a:off x="807780" y="685800"/>
            <a:ext cx="8534400" cy="1507067"/>
          </a:xfrm>
        </p:spPr>
        <p:txBody>
          <a:bodyPr/>
          <a:lstStyle/>
          <a:p>
            <a:r>
              <a:rPr lang="hu-HU" dirty="0">
                <a:latin typeface="Arial" panose="020B0604020202020204" pitchFamily="34" charset="0"/>
                <a:cs typeface="Arial" panose="020B0604020202020204" pitchFamily="34" charset="0"/>
              </a:rPr>
              <a:t>továbbfejlesztési lehetőségek:</a:t>
            </a:r>
          </a:p>
        </p:txBody>
      </p:sp>
      <p:sp>
        <p:nvSpPr>
          <p:cNvPr id="3" name="Tartalom helye 2">
            <a:extLst>
              <a:ext uri="{FF2B5EF4-FFF2-40B4-BE49-F238E27FC236}">
                <a16:creationId xmlns:a16="http://schemas.microsoft.com/office/drawing/2014/main" id="{17437B7B-D80E-FDCA-BC51-AF936A5ED01D}"/>
              </a:ext>
            </a:extLst>
          </p:cNvPr>
          <p:cNvSpPr>
            <a:spLocks noGrp="1"/>
          </p:cNvSpPr>
          <p:nvPr>
            <p:ph idx="1"/>
          </p:nvPr>
        </p:nvSpPr>
        <p:spPr>
          <a:xfrm>
            <a:off x="807780" y="2556933"/>
            <a:ext cx="8534400" cy="3615267"/>
          </a:xfrm>
        </p:spPr>
        <p:txBody>
          <a:bodyPr/>
          <a:lstStyle/>
          <a:p>
            <a:r>
              <a:rPr lang="hu-HU" dirty="0">
                <a:latin typeface="Arial" panose="020B0604020202020204" pitchFamily="34" charset="0"/>
                <a:cs typeface="Arial" panose="020B0604020202020204" pitchFamily="34" charset="0"/>
              </a:rPr>
              <a:t>Pálinka készítés részletes bemutatása</a:t>
            </a:r>
          </a:p>
          <a:p>
            <a:r>
              <a:rPr lang="hu-HU" dirty="0">
                <a:latin typeface="Arial" panose="020B0604020202020204" pitchFamily="34" charset="0"/>
                <a:cs typeface="Arial" panose="020B0604020202020204" pitchFamily="34" charset="0"/>
              </a:rPr>
              <a:t>Email-es visszaigazolás </a:t>
            </a:r>
          </a:p>
          <a:p>
            <a:r>
              <a:rPr lang="hu-HU" dirty="0">
                <a:latin typeface="Arial" panose="020B0604020202020204" pitchFamily="34" charset="0"/>
                <a:cs typeface="Arial" panose="020B0604020202020204" pitchFamily="34" charset="0"/>
              </a:rPr>
              <a:t>Fizetés</a:t>
            </a:r>
          </a:p>
          <a:p>
            <a:r>
              <a:rPr lang="hu-HU" dirty="0">
                <a:latin typeface="Arial" panose="020B0604020202020204" pitchFamily="34" charset="0"/>
                <a:cs typeface="Arial" panose="020B0604020202020204" pitchFamily="34" charset="0"/>
              </a:rPr>
              <a:t>Játék</a:t>
            </a:r>
          </a:p>
          <a:p>
            <a:r>
              <a:rPr lang="hu-HU" dirty="0">
                <a:latin typeface="Arial" panose="020B0604020202020204" pitchFamily="34" charset="0"/>
                <a:cs typeface="Arial" panose="020B0604020202020204" pitchFamily="34" charset="0"/>
              </a:rPr>
              <a:t>Kosár elmentése</a:t>
            </a:r>
          </a:p>
          <a:p>
            <a:r>
              <a:rPr lang="hu-HU" dirty="0">
                <a:latin typeface="Arial" panose="020B0604020202020204" pitchFamily="34" charset="0"/>
                <a:cs typeface="Arial" panose="020B0604020202020204" pitchFamily="34" charset="0"/>
              </a:rPr>
              <a:t>„Elfelejtettem a jelszót”</a:t>
            </a:r>
          </a:p>
          <a:p>
            <a:r>
              <a:rPr lang="hu-HU" dirty="0">
                <a:latin typeface="Arial" panose="020B0604020202020204" pitchFamily="34" charset="0"/>
                <a:cs typeface="Arial" panose="020B0604020202020204" pitchFamily="34" charset="0"/>
              </a:rPr>
              <a:t>Pálinka ne csak </a:t>
            </a:r>
            <a:r>
              <a:rPr lang="hu-HU" dirty="0" err="1">
                <a:latin typeface="Arial" panose="020B0604020202020204" pitchFamily="34" charset="0"/>
                <a:cs typeface="Arial" panose="020B0604020202020204" pitchFamily="34" charset="0"/>
              </a:rPr>
              <a:t>url</a:t>
            </a:r>
            <a:r>
              <a:rPr lang="hu-HU"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2204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A82F6A93-D46B-E617-2E87-665F61857771}"/>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Köszönjük a figyelmet!</a:t>
            </a:r>
          </a:p>
        </p:txBody>
      </p:sp>
    </p:spTree>
    <p:extLst>
      <p:ext uri="{BB962C8B-B14F-4D97-AF65-F5344CB8AC3E}">
        <p14:creationId xmlns:p14="http://schemas.microsoft.com/office/powerpoint/2010/main" val="99669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76C7D5E-CD21-D34F-99D6-03D640267D3C}"/>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004A9FA2-4BBE-B7AD-85AB-99390233FC85}"/>
              </a:ext>
            </a:extLst>
          </p:cNvPr>
          <p:cNvSpPr/>
          <p:nvPr/>
        </p:nvSpPr>
        <p:spPr>
          <a:xfrm>
            <a:off x="0" y="0"/>
            <a:ext cx="12097265" cy="605481"/>
          </a:xfrm>
          <a:prstGeom prst="rect">
            <a:avLst/>
          </a:prstGeom>
          <a:noFill/>
          <a:ln w="1016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A98AA8F9-7AEE-8B36-ED70-95F470D2FEFD}"/>
              </a:ext>
            </a:extLst>
          </p:cNvPr>
          <p:cNvCxnSpPr>
            <a:cxnSpLocks/>
          </p:cNvCxnSpPr>
          <p:nvPr/>
        </p:nvCxnSpPr>
        <p:spPr>
          <a:xfrm flipV="1">
            <a:off x="1532238" y="691979"/>
            <a:ext cx="1371600" cy="133452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6BEA1071-64F1-D910-30DB-3D1DB4F9BC51}"/>
              </a:ext>
            </a:extLst>
          </p:cNvPr>
          <p:cNvCxnSpPr>
            <a:cxnSpLocks/>
          </p:cNvCxnSpPr>
          <p:nvPr/>
        </p:nvCxnSpPr>
        <p:spPr>
          <a:xfrm flipH="1" flipV="1">
            <a:off x="9469394" y="691979"/>
            <a:ext cx="1293341" cy="1495167"/>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8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F6BB59C-3B79-1150-19E0-2C98F148EBE0}"/>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1033BD30-B8D5-13C5-7883-06EC47183991}"/>
              </a:ext>
            </a:extLst>
          </p:cNvPr>
          <p:cNvSpPr/>
          <p:nvPr/>
        </p:nvSpPr>
        <p:spPr>
          <a:xfrm>
            <a:off x="133865" y="834081"/>
            <a:ext cx="11726562" cy="1353065"/>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6E85C9B7-80C4-3958-CCB3-CE481A572239}"/>
              </a:ext>
            </a:extLst>
          </p:cNvPr>
          <p:cNvCxnSpPr>
            <a:cxnSpLocks/>
          </p:cNvCxnSpPr>
          <p:nvPr/>
        </p:nvCxnSpPr>
        <p:spPr>
          <a:xfrm flipV="1">
            <a:off x="663146" y="2341605"/>
            <a:ext cx="1371600" cy="133452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6108F01B-9C5F-C1C4-AD6C-570E9E445266}"/>
              </a:ext>
            </a:extLst>
          </p:cNvPr>
          <p:cNvCxnSpPr>
            <a:cxnSpLocks/>
          </p:cNvCxnSpPr>
          <p:nvPr/>
        </p:nvCxnSpPr>
        <p:spPr>
          <a:xfrm flipH="1" flipV="1">
            <a:off x="10235513" y="2341605"/>
            <a:ext cx="1293341" cy="1495167"/>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82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EA3E11C-A2F1-AE1C-955F-31F5F51FBB2C}"/>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7B1B1F31-37FF-3578-F289-9FCDD517C93C}"/>
              </a:ext>
            </a:extLst>
          </p:cNvPr>
          <p:cNvSpPr/>
          <p:nvPr/>
        </p:nvSpPr>
        <p:spPr>
          <a:xfrm>
            <a:off x="663146" y="2644346"/>
            <a:ext cx="5352535" cy="3744097"/>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126A8F5E-F3D1-06EE-2C9F-351EFE897902}"/>
              </a:ext>
            </a:extLst>
          </p:cNvPr>
          <p:cNvCxnSpPr>
            <a:cxnSpLocks/>
          </p:cNvCxnSpPr>
          <p:nvPr/>
        </p:nvCxnSpPr>
        <p:spPr>
          <a:xfrm>
            <a:off x="840259" y="1149179"/>
            <a:ext cx="1083275" cy="135306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Egyenes összekötő nyíllal 6">
            <a:extLst>
              <a:ext uri="{FF2B5EF4-FFF2-40B4-BE49-F238E27FC236}">
                <a16:creationId xmlns:a16="http://schemas.microsoft.com/office/drawing/2014/main" id="{FD35D373-0F18-88F3-03B4-7D73B4C97C2C}"/>
              </a:ext>
            </a:extLst>
          </p:cNvPr>
          <p:cNvCxnSpPr>
            <a:cxnSpLocks/>
          </p:cNvCxnSpPr>
          <p:nvPr/>
        </p:nvCxnSpPr>
        <p:spPr>
          <a:xfrm flipH="1">
            <a:off x="4880918" y="1149179"/>
            <a:ext cx="1013255" cy="135306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29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CDCAF7-5A67-96D0-41DC-FED08B71CD2A}"/>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48A4CFBC-6BFA-306D-7B7E-9CB35E76FA1B}"/>
              </a:ext>
            </a:extLst>
          </p:cNvPr>
          <p:cNvSpPr/>
          <p:nvPr/>
        </p:nvSpPr>
        <p:spPr>
          <a:xfrm>
            <a:off x="7599404" y="2588741"/>
            <a:ext cx="3929449" cy="3824416"/>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13D2C8DD-2BC2-9100-B31D-444FC583CC35}"/>
              </a:ext>
            </a:extLst>
          </p:cNvPr>
          <p:cNvCxnSpPr>
            <a:cxnSpLocks/>
          </p:cNvCxnSpPr>
          <p:nvPr/>
        </p:nvCxnSpPr>
        <p:spPr>
          <a:xfrm flipV="1">
            <a:off x="6096000" y="5498757"/>
            <a:ext cx="1412790" cy="91440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960D54C5-E275-8870-8B08-6629DFF61B41}"/>
              </a:ext>
            </a:extLst>
          </p:cNvPr>
          <p:cNvCxnSpPr>
            <a:cxnSpLocks/>
          </p:cNvCxnSpPr>
          <p:nvPr/>
        </p:nvCxnSpPr>
        <p:spPr>
          <a:xfrm>
            <a:off x="6096000" y="2588741"/>
            <a:ext cx="1412790" cy="840259"/>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010281"/>
      </p:ext>
    </p:extLst>
  </p:cSld>
  <p:clrMapOvr>
    <a:masterClrMapping/>
  </p:clrMapOvr>
</p:sld>
</file>

<file path=ppt/theme/theme1.xml><?xml version="1.0" encoding="utf-8"?>
<a:theme xmlns:a="http://schemas.openxmlformats.org/drawingml/2006/main" name="Szelet">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A10903-C61F-4540-91D7-7E6EE37BBD9B}">
  <we:reference id="wa200005566" version="3.0.0.3" store="hu-HU" storeType="OMEX"/>
  <we:alternateReferences>
    <we:reference id="wa200005566" version="3.0.0.3" store="wa200005566" storeType="OMEX"/>
  </we:alternateReferences>
  <we:properties>
    <we:property name="theme" value="{&quot;name&quot;:&quot;Midnight&quot;,&quot;colorPalette&quot;:[],&quot;color&quot;:&quot;&quot;,&quot;isDefault&quot;:true,&quot;previewImages&quot;:[&quot;https://cpp.appsdowonders.com/assets/SlideTitle-midnight.png&quot;,&quot;https://cpp.appsdowonders.com/assets/SlideTextbox1-midnight.png&quot;,&quot;https://cpp.appsdowonders.com/assets/SlideTextbox3-midnight.png&quot;,&quot;https://cpp.appsdowonders.com/assets/SlideTable-midnight.png&quot;,&quot;https://cpp.appsdowonders.com/assets/SlideTimeline-midnight.png&quot;],&quot;index&quot;:0}"/>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Slice</Template>
  <TotalTime>462</TotalTime>
  <Words>1459</Words>
  <Application>Microsoft Office PowerPoint</Application>
  <PresentationFormat>Szélesvásznú</PresentationFormat>
  <Paragraphs>208</Paragraphs>
  <Slides>56</Slides>
  <Notes>41</Notes>
  <HiddenSlides>0</HiddenSlides>
  <MMClips>1</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56</vt:i4>
      </vt:variant>
    </vt:vector>
  </HeadingPairs>
  <TitlesOfParts>
    <vt:vector size="63" baseType="lpstr">
      <vt:lpstr>Aptos</vt:lpstr>
      <vt:lpstr>Arial</vt:lpstr>
      <vt:lpstr>Century Gothic</vt:lpstr>
      <vt:lpstr>Segoe UI</vt:lpstr>
      <vt:lpstr>Wingdings</vt:lpstr>
      <vt:lpstr>Wingdings 3</vt:lpstr>
      <vt:lpstr>Szelet</vt:lpstr>
      <vt:lpstr>A pálinka mesteri</vt:lpstr>
      <vt:lpstr>Miért választottuk ezt a témát?</vt:lpstr>
      <vt:lpstr>MIT TALÁLHATÓ A WEBOLDALON?</vt:lpstr>
      <vt:lpstr>MIT HASZNÁLTUNK A WEBOLDAL ELKÉSZÍTÉSÉHEZ?</vt:lpstr>
      <vt:lpstr>Frontend </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Bejelentkezés</vt:lpstr>
      <vt:lpstr>PowerPoint-bemutató</vt:lpstr>
      <vt:lpstr>Regisztráció</vt:lpstr>
      <vt:lpstr>PowerPoint-bemutató</vt:lpstr>
      <vt:lpstr>Webshop</vt:lpstr>
      <vt:lpstr>PowerPoint-bemutató</vt:lpstr>
      <vt:lpstr>PowerPoint-bemutató</vt:lpstr>
      <vt:lpstr>PowerPoint-bemutató</vt:lpstr>
      <vt:lpstr>WEBSHOp</vt:lpstr>
      <vt:lpstr>Pálinka Készítés</vt:lpstr>
      <vt:lpstr>PowerPoint-bemutató</vt:lpstr>
      <vt:lpstr>PowerPoint-bemutató</vt:lpstr>
      <vt:lpstr>PowerPoint-bemutató</vt:lpstr>
      <vt:lpstr>Játék</vt:lpstr>
      <vt:lpstr>Játék</vt:lpstr>
      <vt:lpstr>PowerPoint-bemutató</vt:lpstr>
      <vt:lpstr>PowerPoint-bemutató</vt:lpstr>
      <vt:lpstr>PowerPoint-bemutató</vt:lpstr>
      <vt:lpstr>PowerPoint-bemutató</vt:lpstr>
      <vt:lpstr>Játék</vt:lpstr>
      <vt:lpstr>PowerPoint-bemutató</vt:lpstr>
      <vt:lpstr>Kosár</vt:lpstr>
      <vt:lpstr>PowerPoint-bemutató</vt:lpstr>
      <vt:lpstr>PowerPoint-bemutató</vt:lpstr>
      <vt:lpstr>PowerPoint-bemutató</vt:lpstr>
      <vt:lpstr>Kosár egyéb funkciói</vt:lpstr>
      <vt:lpstr>Rendelés visszaigazolás</vt:lpstr>
      <vt:lpstr>ADMIN</vt:lpstr>
      <vt:lpstr>PowerPoint-bemutató</vt:lpstr>
      <vt:lpstr>PowerPoint-bemutató</vt:lpstr>
      <vt:lpstr>Felhasználók adminná állítása</vt:lpstr>
      <vt:lpstr>Pálinka hozzáadás</vt:lpstr>
      <vt:lpstr>ADAtBÁZIS</vt:lpstr>
      <vt:lpstr>PowerPoint-bemutató</vt:lpstr>
      <vt:lpstr>Adatbázis</vt:lpstr>
      <vt:lpstr>Adatbázis</vt:lpstr>
      <vt:lpstr>Adatbázis</vt:lpstr>
      <vt:lpstr>ADATBÁZIS ELJÁRÁSOK, FÜGGVÉNYEK ÉS ESEMÉNYEK </vt:lpstr>
      <vt:lpstr>Reszponzívitás</vt:lpstr>
      <vt:lpstr>Reszponzívitás</vt:lpstr>
      <vt:lpstr>Reszponzívitás</vt:lpstr>
      <vt:lpstr>továbbfejlesztési lehetőségek:</vt:lpstr>
      <vt:lpstr>Köszönjük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Levente Rózsa</cp:lastModifiedBy>
  <cp:revision>17</cp:revision>
  <dcterms:created xsi:type="dcterms:W3CDTF">2025-05-13T09:32:24Z</dcterms:created>
  <dcterms:modified xsi:type="dcterms:W3CDTF">2025-05-24T14:59:00Z</dcterms:modified>
</cp:coreProperties>
</file>